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660" r:id="rId4"/>
  </p:sldMasterIdLst>
  <p:notesMasterIdLst>
    <p:notesMasterId r:id="rId67"/>
  </p:notesMasterIdLst>
  <p:sldIdLst>
    <p:sldId id="479" r:id="rId5"/>
    <p:sldId id="390" r:id="rId6"/>
    <p:sldId id="461" r:id="rId7"/>
    <p:sldId id="462" r:id="rId8"/>
    <p:sldId id="483" r:id="rId9"/>
    <p:sldId id="484" r:id="rId10"/>
    <p:sldId id="638" r:id="rId11"/>
    <p:sldId id="639" r:id="rId12"/>
    <p:sldId id="640" r:id="rId13"/>
    <p:sldId id="641" r:id="rId14"/>
    <p:sldId id="671" r:id="rId15"/>
    <p:sldId id="642" r:id="rId16"/>
    <p:sldId id="448" r:id="rId17"/>
    <p:sldId id="277" r:id="rId18"/>
    <p:sldId id="282" r:id="rId19"/>
    <p:sldId id="682" r:id="rId20"/>
    <p:sldId id="683" r:id="rId21"/>
    <p:sldId id="279" r:id="rId22"/>
    <p:sldId id="280" r:id="rId23"/>
    <p:sldId id="338" r:id="rId24"/>
    <p:sldId id="627" r:id="rId25"/>
    <p:sldId id="628" r:id="rId26"/>
    <p:sldId id="283" r:id="rId27"/>
    <p:sldId id="281" r:id="rId28"/>
    <p:sldId id="284" r:id="rId29"/>
    <p:sldId id="308" r:id="rId30"/>
    <p:sldId id="629" r:id="rId31"/>
    <p:sldId id="285" r:id="rId32"/>
    <p:sldId id="287" r:id="rId33"/>
    <p:sldId id="374" r:id="rId34"/>
    <p:sldId id="375" r:id="rId35"/>
    <p:sldId id="324" r:id="rId36"/>
    <p:sldId id="492" r:id="rId37"/>
    <p:sldId id="288" r:id="rId38"/>
    <p:sldId id="506" r:id="rId39"/>
    <p:sldId id="290" r:id="rId40"/>
    <p:sldId id="376" r:id="rId41"/>
    <p:sldId id="291" r:id="rId42"/>
    <p:sldId id="326" r:id="rId43"/>
    <p:sldId id="327" r:id="rId44"/>
    <p:sldId id="292" r:id="rId45"/>
    <p:sldId id="474" r:id="rId46"/>
    <p:sldId id="294" r:id="rId47"/>
    <p:sldId id="295" r:id="rId48"/>
    <p:sldId id="297" r:id="rId49"/>
    <p:sldId id="354" r:id="rId50"/>
    <p:sldId id="656" r:id="rId51"/>
    <p:sldId id="298" r:id="rId52"/>
    <p:sldId id="330" r:id="rId53"/>
    <p:sldId id="493" r:id="rId54"/>
    <p:sldId id="300" r:id="rId55"/>
    <p:sldId id="434" r:id="rId56"/>
    <p:sldId id="454" r:id="rId57"/>
    <p:sldId id="378" r:id="rId58"/>
    <p:sldId id="514" r:id="rId59"/>
    <p:sldId id="590" r:id="rId60"/>
    <p:sldId id="475" r:id="rId61"/>
    <p:sldId id="476" r:id="rId62"/>
    <p:sldId id="477" r:id="rId63"/>
    <p:sldId id="652" r:id="rId64"/>
    <p:sldId id="587" r:id="rId65"/>
    <p:sldId id="381"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40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Steele" initials="MD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80"/>
    <a:srgbClr val="6600FF"/>
    <a:srgbClr val="0066FF"/>
    <a:srgbClr val="00FFFF"/>
    <a:srgbClr val="003366"/>
    <a:srgbClr val="FF3300"/>
    <a:srgbClr val="57BCEF"/>
    <a:srgbClr val="5DAA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68" autoAdjust="0"/>
    <p:restoredTop sz="93578" autoAdjust="0"/>
  </p:normalViewPr>
  <p:slideViewPr>
    <p:cSldViewPr snapToGrid="0" snapToObjects="1">
      <p:cViewPr>
        <p:scale>
          <a:sx n="60" d="100"/>
          <a:sy n="60" d="100"/>
        </p:scale>
        <p:origin x="1397" y="26"/>
      </p:cViewPr>
      <p:guideLst>
        <p:guide orient="horz" pos="4080"/>
        <p:guide pos="404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49" d="100"/>
          <a:sy n="49" d="100"/>
        </p:scale>
        <p:origin x="-183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7231CE-F960-4285-BC2B-924DCFE0D0AF}" type="datetimeFigureOut">
              <a:rPr lang="en-US" smtClean="0"/>
              <a:pPr/>
              <a:t>4/8/2016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4782EB-4FAA-490E-8F2D-179336FF04BD}" type="slidenum">
              <a:rPr lang="en-US" smtClean="0"/>
              <a:pPr/>
              <a:t>‹#›</a:t>
            </a:fld>
            <a:endParaRPr lang="en-US" dirty="0"/>
          </a:p>
        </p:txBody>
      </p:sp>
    </p:spTree>
    <p:extLst>
      <p:ext uri="{BB962C8B-B14F-4D97-AF65-F5344CB8AC3E}">
        <p14:creationId xmlns:p14="http://schemas.microsoft.com/office/powerpoint/2010/main" val="4201347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a:t>
            </a:fld>
            <a:endParaRPr lang="en-US" dirty="0"/>
          </a:p>
        </p:txBody>
      </p:sp>
    </p:spTree>
    <p:extLst>
      <p:ext uri="{BB962C8B-B14F-4D97-AF65-F5344CB8AC3E}">
        <p14:creationId xmlns:p14="http://schemas.microsoft.com/office/powerpoint/2010/main" val="3726963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17" indent="-285699" eaLnBrk="0" hangingPunct="0">
              <a:defRPr>
                <a:solidFill>
                  <a:schemeClr val="tx1"/>
                </a:solidFill>
                <a:latin typeface="Arial" pitchFamily="34" charset="0"/>
                <a:ea typeface="ＭＳ Ｐゴシック" pitchFamily="34" charset="-128"/>
              </a:defRPr>
            </a:lvl2pPr>
            <a:lvl3pPr marL="1142796" indent="-228560" eaLnBrk="0" hangingPunct="0">
              <a:defRPr>
                <a:solidFill>
                  <a:schemeClr val="tx1"/>
                </a:solidFill>
                <a:latin typeface="Arial" pitchFamily="34" charset="0"/>
                <a:ea typeface="ＭＳ Ｐゴシック" pitchFamily="34" charset="-128"/>
              </a:defRPr>
            </a:lvl3pPr>
            <a:lvl4pPr marL="1599914" indent="-228560" eaLnBrk="0" hangingPunct="0">
              <a:defRPr>
                <a:solidFill>
                  <a:schemeClr val="tx1"/>
                </a:solidFill>
                <a:latin typeface="Arial" pitchFamily="34" charset="0"/>
                <a:ea typeface="ＭＳ Ｐゴシック" pitchFamily="34" charset="-128"/>
              </a:defRPr>
            </a:lvl4pPr>
            <a:lvl5pPr marL="2057034" indent="-228560" eaLnBrk="0" hangingPunct="0">
              <a:defRPr>
                <a:solidFill>
                  <a:schemeClr val="tx1"/>
                </a:solidFill>
                <a:latin typeface="Arial" pitchFamily="34" charset="0"/>
                <a:ea typeface="ＭＳ Ｐゴシック" pitchFamily="34" charset="-128"/>
              </a:defRPr>
            </a:lvl5pPr>
            <a:lvl6pPr marL="2514152" indent="-22856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271" indent="-22856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389" indent="-22856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507" indent="-22856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559ABD0-785B-4AE2-B9B9-F626E2C0B14F}" type="slidenum">
              <a:rPr lang="en-US" smtClean="0"/>
              <a:pPr eaLnBrk="1" hangingPunct="1"/>
              <a:t>10</a:t>
            </a:fld>
            <a:endParaRPr lang="en-US" dirty="0" smtClean="0"/>
          </a:p>
        </p:txBody>
      </p:sp>
    </p:spTree>
    <p:extLst>
      <p:ext uri="{BB962C8B-B14F-4D97-AF65-F5344CB8AC3E}">
        <p14:creationId xmlns:p14="http://schemas.microsoft.com/office/powerpoint/2010/main" val="3139506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11</a:t>
            </a:fld>
            <a:endParaRPr lang="en-US" dirty="0"/>
          </a:p>
        </p:txBody>
      </p:sp>
    </p:spTree>
    <p:extLst>
      <p:ext uri="{BB962C8B-B14F-4D97-AF65-F5344CB8AC3E}">
        <p14:creationId xmlns:p14="http://schemas.microsoft.com/office/powerpoint/2010/main" val="992861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480" indent="-282492">
              <a:spcBef>
                <a:spcPct val="30000"/>
              </a:spcBef>
              <a:defRPr sz="1200">
                <a:solidFill>
                  <a:schemeClr val="tx1"/>
                </a:solidFill>
                <a:latin typeface="Calibri" pitchFamily="34" charset="0"/>
              </a:defRPr>
            </a:lvl2pPr>
            <a:lvl3pPr marL="1129970" indent="-225994">
              <a:spcBef>
                <a:spcPct val="30000"/>
              </a:spcBef>
              <a:defRPr sz="1200">
                <a:solidFill>
                  <a:schemeClr val="tx1"/>
                </a:solidFill>
                <a:latin typeface="Calibri" pitchFamily="34" charset="0"/>
              </a:defRPr>
            </a:lvl3pPr>
            <a:lvl4pPr marL="1581958" indent="-225994">
              <a:spcBef>
                <a:spcPct val="30000"/>
              </a:spcBef>
              <a:defRPr sz="1200">
                <a:solidFill>
                  <a:schemeClr val="tx1"/>
                </a:solidFill>
                <a:latin typeface="Calibri" pitchFamily="34" charset="0"/>
              </a:defRPr>
            </a:lvl4pPr>
            <a:lvl5pPr marL="2033946" indent="-225994">
              <a:spcBef>
                <a:spcPct val="30000"/>
              </a:spcBef>
              <a:defRPr sz="1200">
                <a:solidFill>
                  <a:schemeClr val="tx1"/>
                </a:solidFill>
                <a:latin typeface="Calibri" pitchFamily="34" charset="0"/>
              </a:defRPr>
            </a:lvl5pPr>
            <a:lvl6pPr marL="2485934" indent="-225994" eaLnBrk="0" fontAlgn="base" hangingPunct="0">
              <a:spcBef>
                <a:spcPct val="30000"/>
              </a:spcBef>
              <a:spcAft>
                <a:spcPct val="0"/>
              </a:spcAft>
              <a:defRPr sz="1200">
                <a:solidFill>
                  <a:schemeClr val="tx1"/>
                </a:solidFill>
                <a:latin typeface="Calibri" pitchFamily="34" charset="0"/>
              </a:defRPr>
            </a:lvl6pPr>
            <a:lvl7pPr marL="2937921" indent="-225994" eaLnBrk="0" fontAlgn="base" hangingPunct="0">
              <a:spcBef>
                <a:spcPct val="30000"/>
              </a:spcBef>
              <a:spcAft>
                <a:spcPct val="0"/>
              </a:spcAft>
              <a:defRPr sz="1200">
                <a:solidFill>
                  <a:schemeClr val="tx1"/>
                </a:solidFill>
                <a:latin typeface="Calibri" pitchFamily="34" charset="0"/>
              </a:defRPr>
            </a:lvl7pPr>
            <a:lvl8pPr marL="3389909" indent="-225994" eaLnBrk="0" fontAlgn="base" hangingPunct="0">
              <a:spcBef>
                <a:spcPct val="30000"/>
              </a:spcBef>
              <a:spcAft>
                <a:spcPct val="0"/>
              </a:spcAft>
              <a:defRPr sz="1200">
                <a:solidFill>
                  <a:schemeClr val="tx1"/>
                </a:solidFill>
                <a:latin typeface="Calibri" pitchFamily="34" charset="0"/>
              </a:defRPr>
            </a:lvl8pPr>
            <a:lvl9pPr marL="3841897" indent="-225994" eaLnBrk="0" fontAlgn="base" hangingPunct="0">
              <a:spcBef>
                <a:spcPct val="30000"/>
              </a:spcBef>
              <a:spcAft>
                <a:spcPct val="0"/>
              </a:spcAft>
              <a:defRPr sz="1200">
                <a:solidFill>
                  <a:schemeClr val="tx1"/>
                </a:solidFill>
                <a:latin typeface="Calibri" pitchFamily="34" charset="0"/>
              </a:defRPr>
            </a:lvl9pPr>
          </a:lstStyle>
          <a:p>
            <a:pPr>
              <a:spcBef>
                <a:spcPct val="0"/>
              </a:spcBef>
            </a:pPr>
            <a:fld id="{A99393E8-A84C-43D4-B4C3-22E8889DDA29}" type="slidenum">
              <a:rPr lang="en-US" altLang="en-US" smtClean="0">
                <a:latin typeface="Arial" pitchFamily="34" charset="0"/>
                <a:cs typeface="Arial" pitchFamily="34" charset="0"/>
              </a:rPr>
              <a:pPr>
                <a:spcBef>
                  <a:spcPct val="0"/>
                </a:spcBef>
              </a:pPr>
              <a:t>12</a:t>
            </a:fld>
            <a:endParaRPr lang="en-US" altLang="en-US" smtClean="0">
              <a:latin typeface="Arial" pitchFamily="34" charset="0"/>
              <a:cs typeface="Arial" pitchFamily="34" charset="0"/>
            </a:endParaRPr>
          </a:p>
        </p:txBody>
      </p:sp>
      <p:sp>
        <p:nvSpPr>
          <p:cNvPr id="16388" name="Notes Placeholder 4"/>
          <p:cNvSpPr>
            <a:spLocks noGrp="1"/>
          </p:cNvSpPr>
          <p:nvPr/>
        </p:nvSpPr>
        <p:spPr bwMode="auto">
          <a:xfrm>
            <a:off x="686114" y="4344108"/>
            <a:ext cx="5485773" cy="4114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endParaRPr lang="en-US" altLang="en-US"/>
          </a:p>
        </p:txBody>
      </p:sp>
    </p:spTree>
    <p:extLst>
      <p:ext uri="{BB962C8B-B14F-4D97-AF65-F5344CB8AC3E}">
        <p14:creationId xmlns:p14="http://schemas.microsoft.com/office/powerpoint/2010/main" val="1043574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13</a:t>
            </a:fld>
            <a:endParaRPr lang="en-US" dirty="0"/>
          </a:p>
        </p:txBody>
      </p:sp>
    </p:spTree>
    <p:extLst>
      <p:ext uri="{BB962C8B-B14F-4D97-AF65-F5344CB8AC3E}">
        <p14:creationId xmlns:p14="http://schemas.microsoft.com/office/powerpoint/2010/main" val="3847890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14</a:t>
            </a:fld>
            <a:endParaRPr lang="en-US" dirty="0"/>
          </a:p>
        </p:txBody>
      </p:sp>
    </p:spTree>
    <p:extLst>
      <p:ext uri="{BB962C8B-B14F-4D97-AF65-F5344CB8AC3E}">
        <p14:creationId xmlns:p14="http://schemas.microsoft.com/office/powerpoint/2010/main" val="281724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15</a:t>
            </a:fld>
            <a:endParaRPr lang="en-US" dirty="0"/>
          </a:p>
        </p:txBody>
      </p:sp>
    </p:spTree>
    <p:extLst>
      <p:ext uri="{BB962C8B-B14F-4D97-AF65-F5344CB8AC3E}">
        <p14:creationId xmlns:p14="http://schemas.microsoft.com/office/powerpoint/2010/main" val="1372508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18</a:t>
            </a:fld>
            <a:endParaRPr lang="en-US" dirty="0"/>
          </a:p>
        </p:txBody>
      </p:sp>
    </p:spTree>
    <p:extLst>
      <p:ext uri="{BB962C8B-B14F-4D97-AF65-F5344CB8AC3E}">
        <p14:creationId xmlns:p14="http://schemas.microsoft.com/office/powerpoint/2010/main" val="611999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19</a:t>
            </a:fld>
            <a:endParaRPr lang="en-US" dirty="0"/>
          </a:p>
        </p:txBody>
      </p:sp>
    </p:spTree>
    <p:extLst>
      <p:ext uri="{BB962C8B-B14F-4D97-AF65-F5344CB8AC3E}">
        <p14:creationId xmlns:p14="http://schemas.microsoft.com/office/powerpoint/2010/main" val="3835475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20</a:t>
            </a:fld>
            <a:endParaRPr lang="en-US" dirty="0"/>
          </a:p>
        </p:txBody>
      </p:sp>
    </p:spTree>
    <p:extLst>
      <p:ext uri="{BB962C8B-B14F-4D97-AF65-F5344CB8AC3E}">
        <p14:creationId xmlns:p14="http://schemas.microsoft.com/office/powerpoint/2010/main" val="3927919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2408830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CC9AC-30C4-194D-9A9F-B49B969FE0AF}" type="slidenum">
              <a:rPr lang="en-US" smtClean="0"/>
              <a:t>2</a:t>
            </a:fld>
            <a:endParaRPr lang="en-US" dirty="0"/>
          </a:p>
        </p:txBody>
      </p:sp>
    </p:spTree>
    <p:extLst>
      <p:ext uri="{BB962C8B-B14F-4D97-AF65-F5344CB8AC3E}">
        <p14:creationId xmlns:p14="http://schemas.microsoft.com/office/powerpoint/2010/main" val="2735795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23</a:t>
            </a:fld>
            <a:endParaRPr lang="en-US" dirty="0"/>
          </a:p>
        </p:txBody>
      </p:sp>
    </p:spTree>
    <p:extLst>
      <p:ext uri="{BB962C8B-B14F-4D97-AF65-F5344CB8AC3E}">
        <p14:creationId xmlns:p14="http://schemas.microsoft.com/office/powerpoint/2010/main" val="2083339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24</a:t>
            </a:fld>
            <a:endParaRPr lang="en-US" dirty="0"/>
          </a:p>
        </p:txBody>
      </p:sp>
    </p:spTree>
    <p:extLst>
      <p:ext uri="{BB962C8B-B14F-4D97-AF65-F5344CB8AC3E}">
        <p14:creationId xmlns:p14="http://schemas.microsoft.com/office/powerpoint/2010/main" val="670063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25</a:t>
            </a:fld>
            <a:endParaRPr lang="en-US" dirty="0"/>
          </a:p>
        </p:txBody>
      </p:sp>
    </p:spTree>
    <p:extLst>
      <p:ext uri="{BB962C8B-B14F-4D97-AF65-F5344CB8AC3E}">
        <p14:creationId xmlns:p14="http://schemas.microsoft.com/office/powerpoint/2010/main" val="3042672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26</a:t>
            </a:fld>
            <a:endParaRPr lang="en-US" dirty="0"/>
          </a:p>
        </p:txBody>
      </p:sp>
    </p:spTree>
    <p:extLst>
      <p:ext uri="{BB962C8B-B14F-4D97-AF65-F5344CB8AC3E}">
        <p14:creationId xmlns:p14="http://schemas.microsoft.com/office/powerpoint/2010/main" val="1348398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28</a:t>
            </a:fld>
            <a:endParaRPr lang="en-US" dirty="0"/>
          </a:p>
        </p:txBody>
      </p:sp>
    </p:spTree>
    <p:extLst>
      <p:ext uri="{BB962C8B-B14F-4D97-AF65-F5344CB8AC3E}">
        <p14:creationId xmlns:p14="http://schemas.microsoft.com/office/powerpoint/2010/main" val="2897600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29</a:t>
            </a:fld>
            <a:endParaRPr lang="en-US" dirty="0"/>
          </a:p>
        </p:txBody>
      </p:sp>
    </p:spTree>
    <p:extLst>
      <p:ext uri="{BB962C8B-B14F-4D97-AF65-F5344CB8AC3E}">
        <p14:creationId xmlns:p14="http://schemas.microsoft.com/office/powerpoint/2010/main" val="135736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30</a:t>
            </a:fld>
            <a:endParaRPr lang="en-US" dirty="0"/>
          </a:p>
        </p:txBody>
      </p:sp>
    </p:spTree>
    <p:extLst>
      <p:ext uri="{BB962C8B-B14F-4D97-AF65-F5344CB8AC3E}">
        <p14:creationId xmlns:p14="http://schemas.microsoft.com/office/powerpoint/2010/main" val="2706993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31</a:t>
            </a:fld>
            <a:endParaRPr lang="en-US" dirty="0"/>
          </a:p>
        </p:txBody>
      </p:sp>
    </p:spTree>
    <p:extLst>
      <p:ext uri="{BB962C8B-B14F-4D97-AF65-F5344CB8AC3E}">
        <p14:creationId xmlns:p14="http://schemas.microsoft.com/office/powerpoint/2010/main" val="501966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a:latin typeface="Verdana"/>
                <a:cs typeface="Verdana"/>
              </a:rPr>
              <a:t>2 minutes to turn and talk</a:t>
            </a:r>
          </a:p>
          <a:p>
            <a:endParaRPr lang="en-US" sz="1400" dirty="0">
              <a:latin typeface="Verdana"/>
              <a:cs typeface="Verdana"/>
            </a:endParaRPr>
          </a:p>
          <a:p>
            <a:r>
              <a:rPr lang="en-US" sz="1400" dirty="0">
                <a:latin typeface="Verdana"/>
                <a:cs typeface="Verdana"/>
              </a:rPr>
              <a:t>Same</a:t>
            </a:r>
          </a:p>
          <a:p>
            <a:r>
              <a:rPr lang="en-US" sz="1400" dirty="0">
                <a:latin typeface="Verdana"/>
                <a:cs typeface="Verdana"/>
              </a:rPr>
              <a:t>Content</a:t>
            </a:r>
          </a:p>
          <a:p>
            <a:r>
              <a:rPr lang="en-US" sz="1400" dirty="0">
                <a:latin typeface="Verdana"/>
                <a:cs typeface="Verdana"/>
              </a:rPr>
              <a:t>Both could be solved using cross multiplication</a:t>
            </a:r>
          </a:p>
          <a:p>
            <a:endParaRPr lang="en-US" sz="1400" dirty="0">
              <a:latin typeface="Verdana"/>
              <a:cs typeface="Verdana"/>
            </a:endParaRPr>
          </a:p>
          <a:p>
            <a:r>
              <a:rPr lang="en-US" sz="1400" dirty="0">
                <a:latin typeface="Verdana"/>
                <a:cs typeface="Verdana"/>
              </a:rPr>
              <a:t>Different</a:t>
            </a:r>
          </a:p>
          <a:p>
            <a:r>
              <a:rPr lang="en-US" sz="1400" dirty="0">
                <a:latin typeface="Verdana"/>
                <a:cs typeface="Verdana"/>
              </a:rPr>
              <a:t>Multiple ways to enter Candy Jar – picture, build model, make table</a:t>
            </a:r>
          </a:p>
          <a:p>
            <a:r>
              <a:rPr lang="en-US" sz="1400" dirty="0">
                <a:latin typeface="Verdana"/>
                <a:cs typeface="Verdana"/>
              </a:rPr>
              <a:t>Multiple ways to solve  CJ – scale factor, scaling up, unit rate</a:t>
            </a:r>
          </a:p>
          <a:p>
            <a:r>
              <a:rPr lang="en-US" sz="1400" dirty="0">
                <a:latin typeface="Verdana"/>
                <a:cs typeface="Verdana"/>
              </a:rPr>
              <a:t>No implied way of solving CJ</a:t>
            </a:r>
          </a:p>
          <a:p>
            <a:r>
              <a:rPr lang="en-US" sz="1400" dirty="0">
                <a:latin typeface="Verdana"/>
                <a:cs typeface="Verdana"/>
              </a:rPr>
              <a:t>Where the task could be used – beginning of a unit vs practicing a procedure</a:t>
            </a:r>
          </a:p>
          <a:p>
            <a:endParaRPr lang="en-US" sz="1400" dirty="0">
              <a:latin typeface="Verdana"/>
              <a:cs typeface="Verdana"/>
            </a:endParaRPr>
          </a:p>
          <a:p>
            <a:endParaRPr lang="en-US" sz="1400" dirty="0">
              <a:latin typeface="Verdana"/>
              <a:cs typeface="Verdana"/>
            </a:endParaRPr>
          </a:p>
          <a:p>
            <a:r>
              <a:rPr lang="en-US" sz="1400" dirty="0">
                <a:latin typeface="Verdana"/>
                <a:cs typeface="Verdana"/>
              </a:rPr>
              <a:t>CJ has the potential to promote problem solving.  The context also helps students in making sense of what the numbers they come up with actually mean.</a:t>
            </a:r>
          </a:p>
          <a:p>
            <a:endParaRPr lang="en-US" sz="1400" dirty="0">
              <a:latin typeface="Verdana"/>
              <a:cs typeface="Verdana"/>
            </a:endParaRPr>
          </a:p>
        </p:txBody>
      </p:sp>
      <p:sp>
        <p:nvSpPr>
          <p:cNvPr id="4" name="Slide Number Placeholder 3"/>
          <p:cNvSpPr>
            <a:spLocks noGrp="1"/>
          </p:cNvSpPr>
          <p:nvPr>
            <p:ph type="sldNum" sz="quarter" idx="10"/>
          </p:nvPr>
        </p:nvSpPr>
        <p:spPr/>
        <p:txBody>
          <a:bodyPr/>
          <a:lstStyle/>
          <a:p>
            <a:fld id="{0AFCC9AC-30C4-194D-9A9F-B49B969FE0AF}" type="slidenum">
              <a:rPr lang="en-US" smtClean="0"/>
              <a:t>32</a:t>
            </a:fld>
            <a:endParaRPr lang="en-US" dirty="0"/>
          </a:p>
        </p:txBody>
      </p:sp>
    </p:spTree>
    <p:extLst>
      <p:ext uri="{BB962C8B-B14F-4D97-AF65-F5344CB8AC3E}">
        <p14:creationId xmlns:p14="http://schemas.microsoft.com/office/powerpoint/2010/main" val="3973306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34</a:t>
            </a:fld>
            <a:endParaRPr lang="en-US" dirty="0"/>
          </a:p>
        </p:txBody>
      </p:sp>
    </p:spTree>
    <p:extLst>
      <p:ext uri="{BB962C8B-B14F-4D97-AF65-F5344CB8AC3E}">
        <p14:creationId xmlns:p14="http://schemas.microsoft.com/office/powerpoint/2010/main" val="144494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17" indent="-285699" eaLnBrk="0" hangingPunct="0">
              <a:defRPr>
                <a:solidFill>
                  <a:schemeClr val="tx1"/>
                </a:solidFill>
                <a:latin typeface="Arial" pitchFamily="34" charset="0"/>
                <a:ea typeface="ＭＳ Ｐゴシック" pitchFamily="34" charset="-128"/>
              </a:defRPr>
            </a:lvl2pPr>
            <a:lvl3pPr marL="1142796" indent="-228560" eaLnBrk="0" hangingPunct="0">
              <a:defRPr>
                <a:solidFill>
                  <a:schemeClr val="tx1"/>
                </a:solidFill>
                <a:latin typeface="Arial" pitchFamily="34" charset="0"/>
                <a:ea typeface="ＭＳ Ｐゴシック" pitchFamily="34" charset="-128"/>
              </a:defRPr>
            </a:lvl3pPr>
            <a:lvl4pPr marL="1599914" indent="-228560" eaLnBrk="0" hangingPunct="0">
              <a:defRPr>
                <a:solidFill>
                  <a:schemeClr val="tx1"/>
                </a:solidFill>
                <a:latin typeface="Arial" pitchFamily="34" charset="0"/>
                <a:ea typeface="ＭＳ Ｐゴシック" pitchFamily="34" charset="-128"/>
              </a:defRPr>
            </a:lvl4pPr>
            <a:lvl5pPr marL="2057034" indent="-228560" eaLnBrk="0" hangingPunct="0">
              <a:defRPr>
                <a:solidFill>
                  <a:schemeClr val="tx1"/>
                </a:solidFill>
                <a:latin typeface="Arial" pitchFamily="34" charset="0"/>
                <a:ea typeface="ＭＳ Ｐゴシック" pitchFamily="34" charset="-128"/>
              </a:defRPr>
            </a:lvl5pPr>
            <a:lvl6pPr marL="2514152" indent="-22856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271" indent="-22856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389" indent="-22856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507" indent="-22856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559ABD0-785B-4AE2-B9B9-F626E2C0B14F}" type="slidenum">
              <a:rPr lang="en-US" smtClean="0"/>
              <a:pPr eaLnBrk="1" hangingPunct="1"/>
              <a:t>3</a:t>
            </a:fld>
            <a:endParaRPr lang="en-US" dirty="0" smtClean="0"/>
          </a:p>
        </p:txBody>
      </p:sp>
    </p:spTree>
    <p:extLst>
      <p:ext uri="{BB962C8B-B14F-4D97-AF65-F5344CB8AC3E}">
        <p14:creationId xmlns:p14="http://schemas.microsoft.com/office/powerpoint/2010/main" val="2433020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36</a:t>
            </a:fld>
            <a:endParaRPr lang="en-US" dirty="0"/>
          </a:p>
        </p:txBody>
      </p:sp>
    </p:spTree>
    <p:extLst>
      <p:ext uri="{BB962C8B-B14F-4D97-AF65-F5344CB8AC3E}">
        <p14:creationId xmlns:p14="http://schemas.microsoft.com/office/powerpoint/2010/main" val="2988416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37</a:t>
            </a:fld>
            <a:endParaRPr lang="en-US" dirty="0"/>
          </a:p>
        </p:txBody>
      </p:sp>
    </p:spTree>
    <p:extLst>
      <p:ext uri="{BB962C8B-B14F-4D97-AF65-F5344CB8AC3E}">
        <p14:creationId xmlns:p14="http://schemas.microsoft.com/office/powerpoint/2010/main" val="29884168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38</a:t>
            </a:fld>
            <a:endParaRPr lang="en-US" dirty="0"/>
          </a:p>
        </p:txBody>
      </p:sp>
    </p:spTree>
    <p:extLst>
      <p:ext uri="{BB962C8B-B14F-4D97-AF65-F5344CB8AC3E}">
        <p14:creationId xmlns:p14="http://schemas.microsoft.com/office/powerpoint/2010/main" val="35375359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p:spPr>
        <p:txBody>
          <a:bodyPr/>
          <a:lstStyle/>
          <a:p>
            <a:endParaRPr lang="en-US" dirty="0" smtClean="0">
              <a:ea typeface="ＭＳ Ｐゴシック" pitchFamily="34" charset="-128"/>
            </a:endParaRPr>
          </a:p>
        </p:txBody>
      </p:sp>
      <p:sp>
        <p:nvSpPr>
          <p:cNvPr id="174084" name="Slide Number Placeholder 3"/>
          <p:cNvSpPr>
            <a:spLocks noGrp="1"/>
          </p:cNvSpPr>
          <p:nvPr>
            <p:ph type="sldNum" sz="quarter" idx="5"/>
          </p:nvPr>
        </p:nvSpPr>
        <p:spPr>
          <a:noFill/>
        </p:spPr>
        <p:txBody>
          <a:bodyPr/>
          <a:lstStyle>
            <a:lvl1pPr defTabSz="914485">
              <a:defRPr sz="1300">
                <a:solidFill>
                  <a:schemeClr val="tx1"/>
                </a:solidFill>
                <a:latin typeface="Times New Roman" pitchFamily="18" charset="0"/>
                <a:ea typeface="ＭＳ Ｐゴシック" pitchFamily="34" charset="-128"/>
              </a:defRPr>
            </a:lvl1pPr>
            <a:lvl2pPr marL="702756" indent="-270291" defTabSz="914485">
              <a:defRPr sz="1300">
                <a:solidFill>
                  <a:schemeClr val="tx1"/>
                </a:solidFill>
                <a:latin typeface="Times New Roman" pitchFamily="18" charset="0"/>
                <a:ea typeface="ＭＳ Ｐゴシック" pitchFamily="34" charset="-128"/>
              </a:defRPr>
            </a:lvl2pPr>
            <a:lvl3pPr marL="1081164" indent="-216233" defTabSz="914485">
              <a:defRPr sz="1300">
                <a:solidFill>
                  <a:schemeClr val="tx1"/>
                </a:solidFill>
                <a:latin typeface="Times New Roman" pitchFamily="18" charset="0"/>
                <a:ea typeface="ＭＳ Ｐゴシック" pitchFamily="34" charset="-128"/>
              </a:defRPr>
            </a:lvl3pPr>
            <a:lvl4pPr marL="1513629" indent="-216233" defTabSz="914485">
              <a:defRPr sz="1300">
                <a:solidFill>
                  <a:schemeClr val="tx1"/>
                </a:solidFill>
                <a:latin typeface="Times New Roman" pitchFamily="18" charset="0"/>
                <a:ea typeface="ＭＳ Ｐゴシック" pitchFamily="34" charset="-128"/>
              </a:defRPr>
            </a:lvl4pPr>
            <a:lvl5pPr marL="1946095" indent="-216233" defTabSz="914485">
              <a:defRPr sz="1300">
                <a:solidFill>
                  <a:schemeClr val="tx1"/>
                </a:solidFill>
                <a:latin typeface="Times New Roman" pitchFamily="18" charset="0"/>
                <a:ea typeface="ＭＳ Ｐゴシック" pitchFamily="34" charset="-128"/>
              </a:defRPr>
            </a:lvl5pPr>
            <a:lvl6pPr marL="2378560" indent="-216233" defTabSz="914485" eaLnBrk="0" fontAlgn="base" hangingPunct="0">
              <a:spcBef>
                <a:spcPct val="0"/>
              </a:spcBef>
              <a:spcAft>
                <a:spcPct val="0"/>
              </a:spcAft>
              <a:defRPr sz="1300">
                <a:solidFill>
                  <a:schemeClr val="tx1"/>
                </a:solidFill>
                <a:latin typeface="Times New Roman" pitchFamily="18" charset="0"/>
                <a:ea typeface="ＭＳ Ｐゴシック" pitchFamily="34" charset="-128"/>
              </a:defRPr>
            </a:lvl6pPr>
            <a:lvl7pPr marL="2811026" indent="-216233" defTabSz="914485" eaLnBrk="0" fontAlgn="base" hangingPunct="0">
              <a:spcBef>
                <a:spcPct val="0"/>
              </a:spcBef>
              <a:spcAft>
                <a:spcPct val="0"/>
              </a:spcAft>
              <a:defRPr sz="1300">
                <a:solidFill>
                  <a:schemeClr val="tx1"/>
                </a:solidFill>
                <a:latin typeface="Times New Roman" pitchFamily="18" charset="0"/>
                <a:ea typeface="ＭＳ Ｐゴシック" pitchFamily="34" charset="-128"/>
              </a:defRPr>
            </a:lvl7pPr>
            <a:lvl8pPr marL="3243491" indent="-216233" defTabSz="914485" eaLnBrk="0" fontAlgn="base" hangingPunct="0">
              <a:spcBef>
                <a:spcPct val="0"/>
              </a:spcBef>
              <a:spcAft>
                <a:spcPct val="0"/>
              </a:spcAft>
              <a:defRPr sz="1300">
                <a:solidFill>
                  <a:schemeClr val="tx1"/>
                </a:solidFill>
                <a:latin typeface="Times New Roman" pitchFamily="18" charset="0"/>
                <a:ea typeface="ＭＳ Ｐゴシック" pitchFamily="34" charset="-128"/>
              </a:defRPr>
            </a:lvl8pPr>
            <a:lvl9pPr marL="3675957" indent="-216233" defTabSz="914485" eaLnBrk="0" fontAlgn="base" hangingPunct="0">
              <a:spcBef>
                <a:spcPct val="0"/>
              </a:spcBef>
              <a:spcAft>
                <a:spcPct val="0"/>
              </a:spcAft>
              <a:defRPr sz="1300">
                <a:solidFill>
                  <a:schemeClr val="tx1"/>
                </a:solidFill>
                <a:latin typeface="Times New Roman" pitchFamily="18" charset="0"/>
                <a:ea typeface="ＭＳ Ｐゴシック" pitchFamily="34" charset="-128"/>
              </a:defRPr>
            </a:lvl9pPr>
          </a:lstStyle>
          <a:p>
            <a:fld id="{45ABC3C9-44E3-4661-AEDC-1D079FA4FA1B}" type="slidenum">
              <a:rPr lang="en-US" sz="1200">
                <a:latin typeface="Arial" pitchFamily="34" charset="0"/>
              </a:rPr>
              <a:pPr/>
              <a:t>39</a:t>
            </a:fld>
            <a:endParaRPr lang="en-US" sz="1200" dirty="0">
              <a:latin typeface="Arial" pitchFamily="34" charset="0"/>
            </a:endParaRPr>
          </a:p>
        </p:txBody>
      </p:sp>
    </p:spTree>
    <p:extLst>
      <p:ext uri="{BB962C8B-B14F-4D97-AF65-F5344CB8AC3E}">
        <p14:creationId xmlns:p14="http://schemas.microsoft.com/office/powerpoint/2010/main" val="40005725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TextEdit="1"/>
          </p:cNvSpPr>
          <p:nvPr>
            <p:ph type="sldImg"/>
          </p:nvPr>
        </p:nvSpPr>
        <p:spPr>
          <a:xfrm>
            <a:off x="1144588" y="685800"/>
            <a:ext cx="4570412" cy="3429000"/>
          </a:xfrm>
          <a:ln/>
        </p:spPr>
      </p:sp>
      <p:sp>
        <p:nvSpPr>
          <p:cNvPr id="173059" name="Rectangle 3"/>
          <p:cNvSpPr>
            <a:spLocks noGrp="1"/>
          </p:cNvSpPr>
          <p:nvPr>
            <p:ph type="body" idx="1"/>
          </p:nvPr>
        </p:nvSpPr>
        <p:spPr>
          <a:noFill/>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26690456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41</a:t>
            </a:fld>
            <a:endParaRPr lang="en-US" dirty="0"/>
          </a:p>
        </p:txBody>
      </p:sp>
    </p:spTree>
    <p:extLst>
      <p:ext uri="{BB962C8B-B14F-4D97-AF65-F5344CB8AC3E}">
        <p14:creationId xmlns:p14="http://schemas.microsoft.com/office/powerpoint/2010/main" val="35711610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43</a:t>
            </a:fld>
            <a:endParaRPr lang="en-US" dirty="0"/>
          </a:p>
        </p:txBody>
      </p:sp>
    </p:spTree>
    <p:extLst>
      <p:ext uri="{BB962C8B-B14F-4D97-AF65-F5344CB8AC3E}">
        <p14:creationId xmlns:p14="http://schemas.microsoft.com/office/powerpoint/2010/main" val="19435837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44</a:t>
            </a:fld>
            <a:endParaRPr lang="en-US" dirty="0"/>
          </a:p>
        </p:txBody>
      </p:sp>
    </p:spTree>
    <p:extLst>
      <p:ext uri="{BB962C8B-B14F-4D97-AF65-F5344CB8AC3E}">
        <p14:creationId xmlns:p14="http://schemas.microsoft.com/office/powerpoint/2010/main" val="27310038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45</a:t>
            </a:fld>
            <a:endParaRPr lang="en-US" dirty="0"/>
          </a:p>
        </p:txBody>
      </p:sp>
    </p:spTree>
    <p:extLst>
      <p:ext uri="{BB962C8B-B14F-4D97-AF65-F5344CB8AC3E}">
        <p14:creationId xmlns:p14="http://schemas.microsoft.com/office/powerpoint/2010/main" val="39376331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46</a:t>
            </a:fld>
            <a:endParaRPr lang="en-US" dirty="0"/>
          </a:p>
        </p:txBody>
      </p:sp>
    </p:spTree>
    <p:extLst>
      <p:ext uri="{BB962C8B-B14F-4D97-AF65-F5344CB8AC3E}">
        <p14:creationId xmlns:p14="http://schemas.microsoft.com/office/powerpoint/2010/main" val="3937633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17" indent="-285699" eaLnBrk="0" hangingPunct="0">
              <a:defRPr>
                <a:solidFill>
                  <a:schemeClr val="tx1"/>
                </a:solidFill>
                <a:latin typeface="Arial" pitchFamily="34" charset="0"/>
                <a:ea typeface="ＭＳ Ｐゴシック" pitchFamily="34" charset="-128"/>
              </a:defRPr>
            </a:lvl2pPr>
            <a:lvl3pPr marL="1142796" indent="-228560" eaLnBrk="0" hangingPunct="0">
              <a:defRPr>
                <a:solidFill>
                  <a:schemeClr val="tx1"/>
                </a:solidFill>
                <a:latin typeface="Arial" pitchFamily="34" charset="0"/>
                <a:ea typeface="ＭＳ Ｐゴシック" pitchFamily="34" charset="-128"/>
              </a:defRPr>
            </a:lvl3pPr>
            <a:lvl4pPr marL="1599914" indent="-228560" eaLnBrk="0" hangingPunct="0">
              <a:defRPr>
                <a:solidFill>
                  <a:schemeClr val="tx1"/>
                </a:solidFill>
                <a:latin typeface="Arial" pitchFamily="34" charset="0"/>
                <a:ea typeface="ＭＳ Ｐゴシック" pitchFamily="34" charset="-128"/>
              </a:defRPr>
            </a:lvl4pPr>
            <a:lvl5pPr marL="2057034" indent="-228560" eaLnBrk="0" hangingPunct="0">
              <a:defRPr>
                <a:solidFill>
                  <a:schemeClr val="tx1"/>
                </a:solidFill>
                <a:latin typeface="Arial" pitchFamily="34" charset="0"/>
                <a:ea typeface="ＭＳ Ｐゴシック" pitchFamily="34" charset="-128"/>
              </a:defRPr>
            </a:lvl5pPr>
            <a:lvl6pPr marL="2514152" indent="-22856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271" indent="-22856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389" indent="-22856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507" indent="-22856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559ABD0-785B-4AE2-B9B9-F626E2C0B14F}" type="slidenum">
              <a:rPr lang="en-US" smtClean="0"/>
              <a:pPr eaLnBrk="1" hangingPunct="1"/>
              <a:t>4</a:t>
            </a:fld>
            <a:endParaRPr lang="en-US" dirty="0" smtClean="0"/>
          </a:p>
        </p:txBody>
      </p:sp>
    </p:spTree>
    <p:extLst>
      <p:ext uri="{BB962C8B-B14F-4D97-AF65-F5344CB8AC3E}">
        <p14:creationId xmlns:p14="http://schemas.microsoft.com/office/powerpoint/2010/main" val="3954681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a:latin typeface="Verdana"/>
                <a:cs typeface="Verdana"/>
              </a:rPr>
              <a:t>2 minutes to turn and talk</a:t>
            </a:r>
          </a:p>
          <a:p>
            <a:endParaRPr lang="en-US" sz="1400" dirty="0">
              <a:latin typeface="Verdana"/>
              <a:cs typeface="Verdana"/>
            </a:endParaRPr>
          </a:p>
          <a:p>
            <a:r>
              <a:rPr lang="en-US" sz="1400" dirty="0">
                <a:latin typeface="Verdana"/>
                <a:cs typeface="Verdana"/>
              </a:rPr>
              <a:t>Same</a:t>
            </a:r>
          </a:p>
          <a:p>
            <a:r>
              <a:rPr lang="en-US" sz="1400" dirty="0">
                <a:latin typeface="Verdana"/>
                <a:cs typeface="Verdana"/>
              </a:rPr>
              <a:t>Content</a:t>
            </a:r>
          </a:p>
          <a:p>
            <a:r>
              <a:rPr lang="en-US" sz="1400" dirty="0">
                <a:latin typeface="Verdana"/>
                <a:cs typeface="Verdana"/>
              </a:rPr>
              <a:t>Both could be solved using cross multiplication</a:t>
            </a:r>
          </a:p>
          <a:p>
            <a:endParaRPr lang="en-US" sz="1400" dirty="0">
              <a:latin typeface="Verdana"/>
              <a:cs typeface="Verdana"/>
            </a:endParaRPr>
          </a:p>
          <a:p>
            <a:r>
              <a:rPr lang="en-US" sz="1400" dirty="0">
                <a:latin typeface="Verdana"/>
                <a:cs typeface="Verdana"/>
              </a:rPr>
              <a:t>Different</a:t>
            </a:r>
          </a:p>
          <a:p>
            <a:r>
              <a:rPr lang="en-US" sz="1400" dirty="0">
                <a:latin typeface="Verdana"/>
                <a:cs typeface="Verdana"/>
              </a:rPr>
              <a:t>Multiple ways to enter Candy Jar – picture, build model, make table</a:t>
            </a:r>
          </a:p>
          <a:p>
            <a:r>
              <a:rPr lang="en-US" sz="1400" dirty="0">
                <a:latin typeface="Verdana"/>
                <a:cs typeface="Verdana"/>
              </a:rPr>
              <a:t>Multiple ways to solve  CJ – scale factor, scaling up, unit rate</a:t>
            </a:r>
          </a:p>
          <a:p>
            <a:r>
              <a:rPr lang="en-US" sz="1400" dirty="0">
                <a:latin typeface="Verdana"/>
                <a:cs typeface="Verdana"/>
              </a:rPr>
              <a:t>No implied way of solving CJ</a:t>
            </a:r>
          </a:p>
          <a:p>
            <a:r>
              <a:rPr lang="en-US" sz="1400" dirty="0">
                <a:latin typeface="Verdana"/>
                <a:cs typeface="Verdana"/>
              </a:rPr>
              <a:t>Where the task could be used – beginning of a unit vs practicing a procedure</a:t>
            </a:r>
          </a:p>
          <a:p>
            <a:endParaRPr lang="en-US" sz="1400" dirty="0">
              <a:latin typeface="Verdana"/>
              <a:cs typeface="Verdana"/>
            </a:endParaRPr>
          </a:p>
          <a:p>
            <a:endParaRPr lang="en-US" sz="1400" dirty="0">
              <a:latin typeface="Verdana"/>
              <a:cs typeface="Verdana"/>
            </a:endParaRPr>
          </a:p>
          <a:p>
            <a:r>
              <a:rPr lang="en-US" sz="1400" dirty="0">
                <a:latin typeface="Verdana"/>
                <a:cs typeface="Verdana"/>
              </a:rPr>
              <a:t>CJ has the potential to promote problem solving.  The context also helps students in making sense of what the numbers they come up with actually mean.</a:t>
            </a:r>
          </a:p>
          <a:p>
            <a:endParaRPr lang="en-US" sz="1400" dirty="0">
              <a:latin typeface="Verdana"/>
              <a:cs typeface="Verdana"/>
            </a:endParaRPr>
          </a:p>
        </p:txBody>
      </p:sp>
      <p:sp>
        <p:nvSpPr>
          <p:cNvPr id="4" name="Slide Number Placeholder 3"/>
          <p:cNvSpPr>
            <a:spLocks noGrp="1"/>
          </p:cNvSpPr>
          <p:nvPr>
            <p:ph type="sldNum" sz="quarter" idx="10"/>
          </p:nvPr>
        </p:nvSpPr>
        <p:spPr/>
        <p:txBody>
          <a:bodyPr/>
          <a:lstStyle/>
          <a:p>
            <a:fld id="{0AFCC9AC-30C4-194D-9A9F-B49B969FE0AF}" type="slidenum">
              <a:rPr lang="en-US" smtClean="0"/>
              <a:t>47</a:t>
            </a:fld>
            <a:endParaRPr lang="en-US" dirty="0"/>
          </a:p>
        </p:txBody>
      </p:sp>
    </p:spTree>
    <p:extLst>
      <p:ext uri="{BB962C8B-B14F-4D97-AF65-F5344CB8AC3E}">
        <p14:creationId xmlns:p14="http://schemas.microsoft.com/office/powerpoint/2010/main" val="26404501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48</a:t>
            </a:fld>
            <a:endParaRPr lang="en-US" dirty="0"/>
          </a:p>
        </p:txBody>
      </p:sp>
    </p:spTree>
    <p:extLst>
      <p:ext uri="{BB962C8B-B14F-4D97-AF65-F5344CB8AC3E}">
        <p14:creationId xmlns:p14="http://schemas.microsoft.com/office/powerpoint/2010/main" val="34312177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a:cs typeface="Verdana"/>
              </a:rPr>
              <a:t>Not talking about giving students impossible problems to. </a:t>
            </a:r>
          </a:p>
          <a:p>
            <a:endParaRPr lang="en-US" sz="1400" dirty="0">
              <a:latin typeface="Verdana"/>
              <a:cs typeface="Verdana"/>
            </a:endParaRPr>
          </a:p>
          <a:p>
            <a:r>
              <a:rPr lang="en-US" sz="1400" dirty="0" smtClean="0">
                <a:latin typeface="Verdana"/>
                <a:cs typeface="Verdana"/>
              </a:rPr>
              <a:t>CLICK ON QUOTE </a:t>
            </a:r>
          </a:p>
          <a:p>
            <a:endParaRPr lang="en-US" sz="1400" dirty="0">
              <a:latin typeface="Verdana"/>
              <a:cs typeface="Verdana"/>
            </a:endParaRPr>
          </a:p>
          <a:p>
            <a:r>
              <a:rPr lang="en-US" sz="1400" dirty="0" smtClean="0">
                <a:latin typeface="Verdana"/>
                <a:cs typeface="Verdana"/>
              </a:rPr>
              <a:t>Students need to be able to figure things out for themselves…it is through this process of figuring things own that they will develop authority and ownership of their own learning.</a:t>
            </a:r>
            <a:endParaRPr lang="en-US" sz="1400" dirty="0">
              <a:latin typeface="Verdana"/>
              <a:cs typeface="Verdana"/>
            </a:endParaRPr>
          </a:p>
        </p:txBody>
      </p:sp>
      <p:sp>
        <p:nvSpPr>
          <p:cNvPr id="4" name="Slide Number Placeholder 3"/>
          <p:cNvSpPr>
            <a:spLocks noGrp="1"/>
          </p:cNvSpPr>
          <p:nvPr>
            <p:ph type="sldNum" sz="quarter" idx="10"/>
          </p:nvPr>
        </p:nvSpPr>
        <p:spPr/>
        <p:txBody>
          <a:bodyPr/>
          <a:lstStyle/>
          <a:p>
            <a:fld id="{0AFCC9AC-30C4-194D-9A9F-B49B969FE0AF}" type="slidenum">
              <a:rPr lang="en-US" smtClean="0"/>
              <a:t>49</a:t>
            </a:fld>
            <a:endParaRPr lang="en-US" dirty="0"/>
          </a:p>
        </p:txBody>
      </p:sp>
    </p:spTree>
    <p:extLst>
      <p:ext uri="{BB962C8B-B14F-4D97-AF65-F5344CB8AC3E}">
        <p14:creationId xmlns:p14="http://schemas.microsoft.com/office/powerpoint/2010/main" val="428464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782EB-4FAA-490E-8F2D-179336FF04BD}" type="slidenum">
              <a:rPr lang="en-US" smtClean="0"/>
              <a:pPr/>
              <a:t>50</a:t>
            </a:fld>
            <a:endParaRPr lang="en-US" dirty="0"/>
          </a:p>
        </p:txBody>
      </p:sp>
    </p:spTree>
    <p:extLst>
      <p:ext uri="{BB962C8B-B14F-4D97-AF65-F5344CB8AC3E}">
        <p14:creationId xmlns:p14="http://schemas.microsoft.com/office/powerpoint/2010/main" val="3083594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51</a:t>
            </a:fld>
            <a:endParaRPr lang="en-US" dirty="0"/>
          </a:p>
        </p:txBody>
      </p:sp>
    </p:spTree>
    <p:extLst>
      <p:ext uri="{BB962C8B-B14F-4D97-AF65-F5344CB8AC3E}">
        <p14:creationId xmlns:p14="http://schemas.microsoft.com/office/powerpoint/2010/main" val="23501427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8465F0-2CD9-4A4D-9D59-B64681B4FDEF}" type="slidenum">
              <a:rPr lang="en-US"/>
              <a:pPr/>
              <a:t>52</a:t>
            </a:fld>
            <a:endParaRPr lang="en-US"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914400" y="4343400"/>
            <a:ext cx="5029200" cy="4114800"/>
          </a:xfrm>
        </p:spPr>
        <p:txBody>
          <a:bodyPr/>
          <a:lstStyle/>
          <a:p>
            <a:pPr marL="114287" indent="-114287">
              <a:buFontTx/>
              <a:buChar char="•"/>
            </a:pPr>
            <a:r>
              <a:rPr lang="en-US" dirty="0"/>
              <a:t>This cartoon illustrates what assessment is really about.</a:t>
            </a:r>
          </a:p>
          <a:p>
            <a:pPr marL="114287" indent="-114287">
              <a:buFontTx/>
              <a:buChar char="•"/>
            </a:pPr>
            <a:r>
              <a:rPr lang="en-US" dirty="0"/>
              <a:t>Each student develops some concept of mathematics is.  Our jobs as 	teachers and administrators is to figure out what is going on in our students heads.</a:t>
            </a:r>
          </a:p>
          <a:p>
            <a:pPr marL="114287" indent="-114287">
              <a:buFontTx/>
              <a:buChar char="•"/>
            </a:pPr>
            <a:r>
              <a:rPr lang="en-US" dirty="0"/>
              <a:t>What do they really understand about mathematics? Unfortunately we can’t just open up the kid’s head and look.</a:t>
            </a:r>
          </a:p>
          <a:p>
            <a:pPr marL="114287" indent="-114287">
              <a:buFontTx/>
              <a:buChar char="•"/>
            </a:pPr>
            <a:r>
              <a:rPr lang="en-US" dirty="0"/>
              <a:t>We are restricted to look at visible and tangible evidence---what they say and do.  In classrooms, we have a wide variety of evidence available for us. </a:t>
            </a:r>
          </a:p>
          <a:p>
            <a:pPr marL="114287" indent="-114287">
              <a:buFontTx/>
              <a:buChar char="•"/>
            </a:pPr>
            <a:r>
              <a:rPr lang="en-US" dirty="0"/>
              <a:t>At the district level, we are often stuck with what kids actually do, often on on-demand types of test.</a:t>
            </a:r>
          </a:p>
          <a:p>
            <a:pPr marL="114287" indent="-114287">
              <a:buFontTx/>
              <a:buChar char="•"/>
            </a:pPr>
            <a:r>
              <a:rPr lang="en-US" dirty="0"/>
              <a:t>A critical question is how good are our inferences?  To what extent are we actually developing a accurate perception of what kids actually know?</a:t>
            </a:r>
          </a:p>
          <a:p>
            <a:pPr marL="114287" indent="-114287">
              <a:buFontTx/>
              <a:buChar char="•"/>
            </a:pPr>
            <a:r>
              <a:rPr lang="en-US" dirty="0"/>
              <a:t>This is what we are call </a:t>
            </a:r>
            <a:r>
              <a:rPr lang="en-US" u="sng" dirty="0"/>
              <a:t>valid inferences</a:t>
            </a:r>
            <a:r>
              <a:rPr lang="en-US" dirty="0"/>
              <a:t>.  We are making inferences of what children know when our idea of what they know matches, as well as possible, to what they actually understand.  We never want to assume that they know something that they don’t, and we also don’t want to assume that they don’t know something that they do.</a:t>
            </a:r>
          </a:p>
          <a:p>
            <a:pPr marL="114287" indent="-114287"/>
            <a:endParaRPr lang="en-US" dirty="0"/>
          </a:p>
        </p:txBody>
      </p:sp>
    </p:spTree>
    <p:extLst>
      <p:ext uri="{BB962C8B-B14F-4D97-AF65-F5344CB8AC3E}">
        <p14:creationId xmlns:p14="http://schemas.microsoft.com/office/powerpoint/2010/main" val="15436651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54</a:t>
            </a:fld>
            <a:endParaRPr lang="en-US" dirty="0"/>
          </a:p>
        </p:txBody>
      </p:sp>
    </p:spTree>
    <p:extLst>
      <p:ext uri="{BB962C8B-B14F-4D97-AF65-F5344CB8AC3E}">
        <p14:creationId xmlns:p14="http://schemas.microsoft.com/office/powerpoint/2010/main" val="30426726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55</a:t>
            </a:fld>
            <a:endParaRPr lang="en-US" dirty="0"/>
          </a:p>
        </p:txBody>
      </p:sp>
    </p:spTree>
    <p:extLst>
      <p:ext uri="{BB962C8B-B14F-4D97-AF65-F5344CB8AC3E}">
        <p14:creationId xmlns:p14="http://schemas.microsoft.com/office/powerpoint/2010/main" val="6119996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56</a:t>
            </a:fld>
            <a:endParaRPr lang="en-US" dirty="0"/>
          </a:p>
        </p:txBody>
      </p:sp>
    </p:spTree>
    <p:extLst>
      <p:ext uri="{BB962C8B-B14F-4D97-AF65-F5344CB8AC3E}">
        <p14:creationId xmlns:p14="http://schemas.microsoft.com/office/powerpoint/2010/main" val="23786430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782EB-4FAA-490E-8F2D-179336FF04BD}" type="slidenum">
              <a:rPr lang="en-US" smtClean="0"/>
              <a:pPr/>
              <a:t>57</a:t>
            </a:fld>
            <a:endParaRPr lang="en-US" dirty="0"/>
          </a:p>
        </p:txBody>
      </p:sp>
    </p:spTree>
    <p:extLst>
      <p:ext uri="{BB962C8B-B14F-4D97-AF65-F5344CB8AC3E}">
        <p14:creationId xmlns:p14="http://schemas.microsoft.com/office/powerpoint/2010/main" val="468236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17" indent="-285699" eaLnBrk="0" hangingPunct="0">
              <a:defRPr>
                <a:solidFill>
                  <a:schemeClr val="tx1"/>
                </a:solidFill>
                <a:latin typeface="Arial" pitchFamily="34" charset="0"/>
                <a:ea typeface="ＭＳ Ｐゴシック" pitchFamily="34" charset="-128"/>
              </a:defRPr>
            </a:lvl2pPr>
            <a:lvl3pPr marL="1142796" indent="-228560" eaLnBrk="0" hangingPunct="0">
              <a:defRPr>
                <a:solidFill>
                  <a:schemeClr val="tx1"/>
                </a:solidFill>
                <a:latin typeface="Arial" pitchFamily="34" charset="0"/>
                <a:ea typeface="ＭＳ Ｐゴシック" pitchFamily="34" charset="-128"/>
              </a:defRPr>
            </a:lvl3pPr>
            <a:lvl4pPr marL="1599914" indent="-228560" eaLnBrk="0" hangingPunct="0">
              <a:defRPr>
                <a:solidFill>
                  <a:schemeClr val="tx1"/>
                </a:solidFill>
                <a:latin typeface="Arial" pitchFamily="34" charset="0"/>
                <a:ea typeface="ＭＳ Ｐゴシック" pitchFamily="34" charset="-128"/>
              </a:defRPr>
            </a:lvl4pPr>
            <a:lvl5pPr marL="2057034" indent="-228560" eaLnBrk="0" hangingPunct="0">
              <a:defRPr>
                <a:solidFill>
                  <a:schemeClr val="tx1"/>
                </a:solidFill>
                <a:latin typeface="Arial" pitchFamily="34" charset="0"/>
                <a:ea typeface="ＭＳ Ｐゴシック" pitchFamily="34" charset="-128"/>
              </a:defRPr>
            </a:lvl5pPr>
            <a:lvl6pPr marL="2514152" indent="-22856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271" indent="-22856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389" indent="-22856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507" indent="-22856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559ABD0-785B-4AE2-B9B9-F626E2C0B14F}" type="slidenum">
              <a:rPr lang="en-US" smtClean="0"/>
              <a:pPr eaLnBrk="1" hangingPunct="1"/>
              <a:t>5</a:t>
            </a:fld>
            <a:endParaRPr lang="en-US" dirty="0" smtClean="0"/>
          </a:p>
        </p:txBody>
      </p:sp>
    </p:spTree>
    <p:extLst>
      <p:ext uri="{BB962C8B-B14F-4D97-AF65-F5344CB8AC3E}">
        <p14:creationId xmlns:p14="http://schemas.microsoft.com/office/powerpoint/2010/main" val="37403127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782EB-4FAA-490E-8F2D-179336FF04BD}" type="slidenum">
              <a:rPr lang="en-US" smtClean="0"/>
              <a:pPr/>
              <a:t>58</a:t>
            </a:fld>
            <a:endParaRPr lang="en-US" dirty="0"/>
          </a:p>
        </p:txBody>
      </p:sp>
    </p:spTree>
    <p:extLst>
      <p:ext uri="{BB962C8B-B14F-4D97-AF65-F5344CB8AC3E}">
        <p14:creationId xmlns:p14="http://schemas.microsoft.com/office/powerpoint/2010/main" val="17629585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4CF3A1-EBB8-450B-B11C-6C64F59B7B4B}" type="slidenum">
              <a:rPr lang="en-US" smtClean="0"/>
              <a:t>61</a:t>
            </a:fld>
            <a:endParaRPr lang="en-US" dirty="0"/>
          </a:p>
        </p:txBody>
      </p:sp>
    </p:spTree>
    <p:extLst>
      <p:ext uri="{BB962C8B-B14F-4D97-AF65-F5344CB8AC3E}">
        <p14:creationId xmlns:p14="http://schemas.microsoft.com/office/powerpoint/2010/main" val="32655429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62</a:t>
            </a:fld>
            <a:endParaRPr lang="en-US" dirty="0"/>
          </a:p>
        </p:txBody>
      </p:sp>
    </p:spTree>
    <p:extLst>
      <p:ext uri="{BB962C8B-B14F-4D97-AF65-F5344CB8AC3E}">
        <p14:creationId xmlns:p14="http://schemas.microsoft.com/office/powerpoint/2010/main" val="2226744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17" indent="-285699" eaLnBrk="0" hangingPunct="0">
              <a:defRPr>
                <a:solidFill>
                  <a:schemeClr val="tx1"/>
                </a:solidFill>
                <a:latin typeface="Arial" pitchFamily="34" charset="0"/>
                <a:ea typeface="ＭＳ Ｐゴシック" pitchFamily="34" charset="-128"/>
              </a:defRPr>
            </a:lvl2pPr>
            <a:lvl3pPr marL="1142796" indent="-228560" eaLnBrk="0" hangingPunct="0">
              <a:defRPr>
                <a:solidFill>
                  <a:schemeClr val="tx1"/>
                </a:solidFill>
                <a:latin typeface="Arial" pitchFamily="34" charset="0"/>
                <a:ea typeface="ＭＳ Ｐゴシック" pitchFamily="34" charset="-128"/>
              </a:defRPr>
            </a:lvl3pPr>
            <a:lvl4pPr marL="1599914" indent="-228560" eaLnBrk="0" hangingPunct="0">
              <a:defRPr>
                <a:solidFill>
                  <a:schemeClr val="tx1"/>
                </a:solidFill>
                <a:latin typeface="Arial" pitchFamily="34" charset="0"/>
                <a:ea typeface="ＭＳ Ｐゴシック" pitchFamily="34" charset="-128"/>
              </a:defRPr>
            </a:lvl4pPr>
            <a:lvl5pPr marL="2057034" indent="-228560" eaLnBrk="0" hangingPunct="0">
              <a:defRPr>
                <a:solidFill>
                  <a:schemeClr val="tx1"/>
                </a:solidFill>
                <a:latin typeface="Arial" pitchFamily="34" charset="0"/>
                <a:ea typeface="ＭＳ Ｐゴシック" pitchFamily="34" charset="-128"/>
              </a:defRPr>
            </a:lvl5pPr>
            <a:lvl6pPr marL="2514152" indent="-22856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271" indent="-22856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389" indent="-22856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507" indent="-22856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559ABD0-785B-4AE2-B9B9-F626E2C0B14F}" type="slidenum">
              <a:rPr lang="en-US" smtClean="0"/>
              <a:pPr eaLnBrk="1" hangingPunct="1"/>
              <a:t>6</a:t>
            </a:fld>
            <a:endParaRPr lang="en-US" dirty="0" smtClean="0"/>
          </a:p>
        </p:txBody>
      </p:sp>
    </p:spTree>
    <p:extLst>
      <p:ext uri="{BB962C8B-B14F-4D97-AF65-F5344CB8AC3E}">
        <p14:creationId xmlns:p14="http://schemas.microsoft.com/office/powerpoint/2010/main" val="3607946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17" indent="-285699" eaLnBrk="0" hangingPunct="0">
              <a:defRPr>
                <a:solidFill>
                  <a:schemeClr val="tx1"/>
                </a:solidFill>
                <a:latin typeface="Arial" pitchFamily="34" charset="0"/>
                <a:ea typeface="ＭＳ Ｐゴシック" pitchFamily="34" charset="-128"/>
              </a:defRPr>
            </a:lvl2pPr>
            <a:lvl3pPr marL="1142796" indent="-228560" eaLnBrk="0" hangingPunct="0">
              <a:defRPr>
                <a:solidFill>
                  <a:schemeClr val="tx1"/>
                </a:solidFill>
                <a:latin typeface="Arial" pitchFamily="34" charset="0"/>
                <a:ea typeface="ＭＳ Ｐゴシック" pitchFamily="34" charset="-128"/>
              </a:defRPr>
            </a:lvl3pPr>
            <a:lvl4pPr marL="1599914" indent="-228560" eaLnBrk="0" hangingPunct="0">
              <a:defRPr>
                <a:solidFill>
                  <a:schemeClr val="tx1"/>
                </a:solidFill>
                <a:latin typeface="Arial" pitchFamily="34" charset="0"/>
                <a:ea typeface="ＭＳ Ｐゴシック" pitchFamily="34" charset="-128"/>
              </a:defRPr>
            </a:lvl4pPr>
            <a:lvl5pPr marL="2057034" indent="-228560" eaLnBrk="0" hangingPunct="0">
              <a:defRPr>
                <a:solidFill>
                  <a:schemeClr val="tx1"/>
                </a:solidFill>
                <a:latin typeface="Arial" pitchFamily="34" charset="0"/>
                <a:ea typeface="ＭＳ Ｐゴシック" pitchFamily="34" charset="-128"/>
              </a:defRPr>
            </a:lvl5pPr>
            <a:lvl6pPr marL="2514152" indent="-22856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271" indent="-22856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389" indent="-22856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507" indent="-22856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559ABD0-785B-4AE2-B9B9-F626E2C0B14F}" type="slidenum">
              <a:rPr lang="en-US" smtClean="0"/>
              <a:pPr eaLnBrk="1" hangingPunct="1"/>
              <a:t>7</a:t>
            </a:fld>
            <a:endParaRPr lang="en-US" dirty="0" smtClean="0"/>
          </a:p>
        </p:txBody>
      </p:sp>
    </p:spTree>
    <p:extLst>
      <p:ext uri="{BB962C8B-B14F-4D97-AF65-F5344CB8AC3E}">
        <p14:creationId xmlns:p14="http://schemas.microsoft.com/office/powerpoint/2010/main" val="944966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17" indent="-285699" eaLnBrk="0" hangingPunct="0">
              <a:defRPr>
                <a:solidFill>
                  <a:schemeClr val="tx1"/>
                </a:solidFill>
                <a:latin typeface="Arial" pitchFamily="34" charset="0"/>
                <a:ea typeface="ＭＳ Ｐゴシック" pitchFamily="34" charset="-128"/>
              </a:defRPr>
            </a:lvl2pPr>
            <a:lvl3pPr marL="1142796" indent="-228560" eaLnBrk="0" hangingPunct="0">
              <a:defRPr>
                <a:solidFill>
                  <a:schemeClr val="tx1"/>
                </a:solidFill>
                <a:latin typeface="Arial" pitchFamily="34" charset="0"/>
                <a:ea typeface="ＭＳ Ｐゴシック" pitchFamily="34" charset="-128"/>
              </a:defRPr>
            </a:lvl3pPr>
            <a:lvl4pPr marL="1599914" indent="-228560" eaLnBrk="0" hangingPunct="0">
              <a:defRPr>
                <a:solidFill>
                  <a:schemeClr val="tx1"/>
                </a:solidFill>
                <a:latin typeface="Arial" pitchFamily="34" charset="0"/>
                <a:ea typeface="ＭＳ Ｐゴシック" pitchFamily="34" charset="-128"/>
              </a:defRPr>
            </a:lvl4pPr>
            <a:lvl5pPr marL="2057034" indent="-228560" eaLnBrk="0" hangingPunct="0">
              <a:defRPr>
                <a:solidFill>
                  <a:schemeClr val="tx1"/>
                </a:solidFill>
                <a:latin typeface="Arial" pitchFamily="34" charset="0"/>
                <a:ea typeface="ＭＳ Ｐゴシック" pitchFamily="34" charset="-128"/>
              </a:defRPr>
            </a:lvl5pPr>
            <a:lvl6pPr marL="2514152" indent="-22856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271" indent="-22856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389" indent="-22856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507" indent="-22856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559ABD0-785B-4AE2-B9B9-F626E2C0B14F}" type="slidenum">
              <a:rPr lang="en-US" smtClean="0"/>
              <a:pPr eaLnBrk="1" hangingPunct="1"/>
              <a:t>8</a:t>
            </a:fld>
            <a:endParaRPr lang="en-US" dirty="0" smtClean="0"/>
          </a:p>
        </p:txBody>
      </p:sp>
    </p:spTree>
    <p:extLst>
      <p:ext uri="{BB962C8B-B14F-4D97-AF65-F5344CB8AC3E}">
        <p14:creationId xmlns:p14="http://schemas.microsoft.com/office/powerpoint/2010/main" val="2495498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17" indent="-285699" eaLnBrk="0" hangingPunct="0">
              <a:defRPr>
                <a:solidFill>
                  <a:schemeClr val="tx1"/>
                </a:solidFill>
                <a:latin typeface="Arial" pitchFamily="34" charset="0"/>
                <a:ea typeface="ＭＳ Ｐゴシック" pitchFamily="34" charset="-128"/>
              </a:defRPr>
            </a:lvl2pPr>
            <a:lvl3pPr marL="1142796" indent="-228560" eaLnBrk="0" hangingPunct="0">
              <a:defRPr>
                <a:solidFill>
                  <a:schemeClr val="tx1"/>
                </a:solidFill>
                <a:latin typeface="Arial" pitchFamily="34" charset="0"/>
                <a:ea typeface="ＭＳ Ｐゴシック" pitchFamily="34" charset="-128"/>
              </a:defRPr>
            </a:lvl3pPr>
            <a:lvl4pPr marL="1599914" indent="-228560" eaLnBrk="0" hangingPunct="0">
              <a:defRPr>
                <a:solidFill>
                  <a:schemeClr val="tx1"/>
                </a:solidFill>
                <a:latin typeface="Arial" pitchFamily="34" charset="0"/>
                <a:ea typeface="ＭＳ Ｐゴシック" pitchFamily="34" charset="-128"/>
              </a:defRPr>
            </a:lvl4pPr>
            <a:lvl5pPr marL="2057034" indent="-228560" eaLnBrk="0" hangingPunct="0">
              <a:defRPr>
                <a:solidFill>
                  <a:schemeClr val="tx1"/>
                </a:solidFill>
                <a:latin typeface="Arial" pitchFamily="34" charset="0"/>
                <a:ea typeface="ＭＳ Ｐゴシック" pitchFamily="34" charset="-128"/>
              </a:defRPr>
            </a:lvl5pPr>
            <a:lvl6pPr marL="2514152" indent="-22856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271" indent="-22856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389" indent="-22856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507" indent="-22856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559ABD0-785B-4AE2-B9B9-F626E2C0B14F}" type="slidenum">
              <a:rPr lang="en-US" smtClean="0"/>
              <a:pPr eaLnBrk="1" hangingPunct="1"/>
              <a:t>9</a:t>
            </a:fld>
            <a:endParaRPr lang="en-US" dirty="0" smtClean="0"/>
          </a:p>
        </p:txBody>
      </p:sp>
    </p:spTree>
    <p:extLst>
      <p:ext uri="{BB962C8B-B14F-4D97-AF65-F5344CB8AC3E}">
        <p14:creationId xmlns:p14="http://schemas.microsoft.com/office/powerpoint/2010/main" val="2425655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35" y="2130425"/>
            <a:ext cx="7350165"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49972"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3BD98EC-0129-0E43-B6CC-EDCC1F71DBF7}" type="datetimeFigureOut">
              <a:rPr lang="en-US" smtClean="0"/>
              <a:pPr/>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grpSp>
        <p:nvGrpSpPr>
          <p:cNvPr id="8" name="Group 7"/>
          <p:cNvGrpSpPr/>
          <p:nvPr userDrawn="1"/>
        </p:nvGrpSpPr>
        <p:grpSpPr>
          <a:xfrm>
            <a:off x="1" y="-23724"/>
            <a:ext cx="1020617" cy="6894423"/>
            <a:chOff x="1" y="-23724"/>
            <a:chExt cx="1020617" cy="6894423"/>
          </a:xfrm>
        </p:grpSpPr>
        <p:pic>
          <p:nvPicPr>
            <p:cNvPr id="9" name="Picture 8" descr="14861 principles to action cover bar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0" name="Picture 9" descr="14861 principles to action cover.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pic>
        <p:nvPicPr>
          <p:cNvPr id="11" name="Picture 10" descr="NCTM_R_LogoandName4C_L.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35765" y="6025416"/>
            <a:ext cx="2673270" cy="696059"/>
          </a:xfrm>
          <a:prstGeom prst="rect">
            <a:avLst/>
          </a:prstGeom>
        </p:spPr>
      </p:pic>
    </p:spTree>
    <p:extLst>
      <p:ext uri="{BB962C8B-B14F-4D97-AF65-F5344CB8AC3E}">
        <p14:creationId xmlns:p14="http://schemas.microsoft.com/office/powerpoint/2010/main" val="27503022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37826618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8699006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4530099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2566417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BD98EC-0129-0E43-B6CC-EDCC1F71DBF7}" type="datetimeFigureOut">
              <a:rPr lang="en-US" smtClean="0"/>
              <a:pPr/>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32959324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BD98EC-0129-0E43-B6CC-EDCC1F71DBF7}" type="datetimeFigureOut">
              <a:rPr lang="en-US" smtClean="0"/>
              <a:pPr/>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941942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BD98EC-0129-0E43-B6CC-EDCC1F71DBF7}" type="datetimeFigureOut">
              <a:rPr lang="en-US" smtClean="0"/>
              <a:pPr/>
              <a:t>4/8/2016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56176698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BD98EC-0129-0E43-B6CC-EDCC1F71DBF7}" type="datetimeFigureOut">
              <a:rPr lang="en-US" smtClean="0"/>
              <a:pPr/>
              <a:t>4/8/2016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4574561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D98EC-0129-0E43-B6CC-EDCC1F71DBF7}" type="datetimeFigureOut">
              <a:rPr lang="en-US" smtClean="0"/>
              <a:pPr/>
              <a:t>4/8/2016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4711933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1950154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grpSp>
        <p:nvGrpSpPr>
          <p:cNvPr id="9" name="Group 8"/>
          <p:cNvGrpSpPr/>
          <p:nvPr userDrawn="1"/>
        </p:nvGrpSpPr>
        <p:grpSpPr>
          <a:xfrm>
            <a:off x="1" y="-23724"/>
            <a:ext cx="1020617" cy="6894423"/>
            <a:chOff x="1" y="-23724"/>
            <a:chExt cx="1020617" cy="6894423"/>
          </a:xfrm>
        </p:grpSpPr>
        <p:pic>
          <p:nvPicPr>
            <p:cNvPr id="10" name="Picture 9" descr="14861 principles to action cover bar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pic>
        <p:nvPicPr>
          <p:cNvPr id="12" name="Picture 11" descr="NCTM_R_LogoandName4C_L.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40188" y="6126163"/>
            <a:ext cx="2673270" cy="696059"/>
          </a:xfrm>
          <a:prstGeom prst="rect">
            <a:avLst/>
          </a:prstGeom>
        </p:spPr>
      </p:pic>
    </p:spTree>
    <p:extLst>
      <p:ext uri="{BB962C8B-B14F-4D97-AF65-F5344CB8AC3E}">
        <p14:creationId xmlns:p14="http://schemas.microsoft.com/office/powerpoint/2010/main" val="365355801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368494494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339106866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89600069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610F2C-C334-4D75-8E9E-87EDEC027515}"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532932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10F2C-C334-4D75-8E9E-87EDEC027515}"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2123577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610F2C-C334-4D75-8E9E-87EDEC027515}"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3164465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610F2C-C334-4D75-8E9E-87EDEC027515}" type="datetimeFigureOut">
              <a:rPr lang="en-US" smtClean="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76588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610F2C-C334-4D75-8E9E-87EDEC027515}" type="datetimeFigureOut">
              <a:rPr lang="en-US" smtClean="0"/>
              <a:t>4/8/2016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3116632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610F2C-C334-4D75-8E9E-87EDEC027515}" type="datetimeFigureOut">
              <a:rPr lang="en-US" smtClean="0"/>
              <a:t>4/8/2016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3232700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10F2C-C334-4D75-8E9E-87EDEC027515}" type="datetimeFigureOut">
              <a:rPr lang="en-US" smtClean="0"/>
              <a:t>4/8/2016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149873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2550" y="2894013"/>
            <a:ext cx="7142163"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BD98EC-0129-0E43-B6CC-EDCC1F71DBF7}" type="datetimeFigureOut">
              <a:rPr lang="en-US" smtClean="0"/>
              <a:pPr/>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grpSp>
        <p:nvGrpSpPr>
          <p:cNvPr id="7" name="Group 6"/>
          <p:cNvGrpSpPr/>
          <p:nvPr userDrawn="1"/>
        </p:nvGrpSpPr>
        <p:grpSpPr>
          <a:xfrm>
            <a:off x="1" y="-23724"/>
            <a:ext cx="1020617" cy="6894423"/>
            <a:chOff x="1" y="-23724"/>
            <a:chExt cx="1020617" cy="6894423"/>
          </a:xfrm>
        </p:grpSpPr>
        <p:pic>
          <p:nvPicPr>
            <p:cNvPr id="8" name="Picture 7" descr="14861 principles to action cover bar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9" name="Picture 8" descr="14861 principles to action cover.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pic>
        <p:nvPicPr>
          <p:cNvPr id="10" name="Picture 9" descr="NCTM_R_LogoandName4C_L.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40188" y="6126163"/>
            <a:ext cx="2673270" cy="696059"/>
          </a:xfrm>
          <a:prstGeom prst="rect">
            <a:avLst/>
          </a:prstGeom>
        </p:spPr>
      </p:pic>
    </p:spTree>
    <p:extLst>
      <p:ext uri="{BB962C8B-B14F-4D97-AF65-F5344CB8AC3E}">
        <p14:creationId xmlns:p14="http://schemas.microsoft.com/office/powerpoint/2010/main" val="261869583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10F2C-C334-4D75-8E9E-87EDEC027515}" type="datetimeFigureOut">
              <a:rPr lang="en-US" smtClean="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3469100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10F2C-C334-4D75-8E9E-87EDEC027515}" type="datetimeFigureOut">
              <a:rPr lang="en-US" smtClean="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3871528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10F2C-C334-4D75-8E9E-87EDEC027515}"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2867029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10F2C-C334-4D75-8E9E-87EDEC027515}"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4078762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610F2C-C334-4D75-8E9E-87EDEC027515}" type="datetimeFigureOut">
              <a:rPr lang="en-US" smtClean="0"/>
              <a:t>4/8/2016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250503105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5105872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3646745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E345BF-06EA-A34D-9A16-23DFC0E56203}" type="datetimeFigureOut">
              <a:rPr lang="en-US" smtClean="0"/>
              <a:pPr/>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34996976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E345BF-06EA-A34D-9A16-23DFC0E56203}" type="datetimeFigureOut">
              <a:rPr lang="en-US" smtClean="0"/>
              <a:pPr/>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16273897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E345BF-06EA-A34D-9A16-23DFC0E56203}" type="datetimeFigureOut">
              <a:rPr lang="en-US" smtClean="0"/>
              <a:pPr/>
              <a:t>4/8/2016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78846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9" name="Group 8"/>
          <p:cNvGrpSpPr/>
          <p:nvPr userDrawn="1"/>
        </p:nvGrpSpPr>
        <p:grpSpPr>
          <a:xfrm>
            <a:off x="1" y="-23724"/>
            <a:ext cx="1020617" cy="6894423"/>
            <a:chOff x="1" y="-23724"/>
            <a:chExt cx="1020617" cy="6894423"/>
          </a:xfrm>
        </p:grpSpPr>
        <p:pic>
          <p:nvPicPr>
            <p:cNvPr id="10" name="Picture 9" descr="14861 principles to action cover bar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sp>
        <p:nvSpPr>
          <p:cNvPr id="2" name="Title 1"/>
          <p:cNvSpPr>
            <a:spLocks noGrp="1"/>
          </p:cNvSpPr>
          <p:nvPr>
            <p:ph type="title"/>
          </p:nvPr>
        </p:nvSpPr>
        <p:spPr>
          <a:xfrm>
            <a:off x="1292772" y="274638"/>
            <a:ext cx="7394028"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1049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234152" y="1600200"/>
            <a:ext cx="34526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3BD98EC-0129-0E43-B6CC-EDCC1F71DBF7}" type="datetimeFigureOut">
              <a:rPr lang="en-US" smtClean="0"/>
              <a:pPr/>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pic>
        <p:nvPicPr>
          <p:cNvPr id="12" name="Picture 11" descr="NCTM_R_LogoandName4C_L.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40188" y="6126163"/>
            <a:ext cx="2673270" cy="696059"/>
          </a:xfrm>
          <a:prstGeom prst="rect">
            <a:avLst/>
          </a:prstGeom>
        </p:spPr>
      </p:pic>
    </p:spTree>
    <p:extLst>
      <p:ext uri="{BB962C8B-B14F-4D97-AF65-F5344CB8AC3E}">
        <p14:creationId xmlns:p14="http://schemas.microsoft.com/office/powerpoint/2010/main" val="228866129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E345BF-06EA-A34D-9A16-23DFC0E56203}" type="datetimeFigureOut">
              <a:rPr lang="en-US" smtClean="0"/>
              <a:pPr/>
              <a:t>4/8/2016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40718654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345BF-06EA-A34D-9A16-23DFC0E56203}" type="datetimeFigureOut">
              <a:rPr lang="en-US" smtClean="0"/>
              <a:pPr/>
              <a:t>4/8/2016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6892651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345BF-06EA-A34D-9A16-23DFC0E56203}" type="datetimeFigureOut">
              <a:rPr lang="en-US" smtClean="0"/>
              <a:pPr/>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1644808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345BF-06EA-A34D-9A16-23DFC0E56203}" type="datetimeFigureOut">
              <a:rPr lang="en-US" smtClean="0"/>
              <a:pPr/>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183017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3685110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326440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BD98EC-0129-0E43-B6CC-EDCC1F71DBF7}" type="datetimeFigureOut">
              <a:rPr lang="en-US" smtClean="0"/>
              <a:pPr/>
              <a:t>4/8/2016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1178471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BD98EC-0129-0E43-B6CC-EDCC1F71DBF7}" type="datetimeFigureOut">
              <a:rPr lang="en-US" smtClean="0"/>
              <a:pPr/>
              <a:t>4/8/2016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320381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D98EC-0129-0E43-B6CC-EDCC1F71DBF7}" type="datetimeFigureOut">
              <a:rPr lang="en-US" smtClean="0"/>
              <a:pPr/>
              <a:t>4/8/2016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879903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090770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8660619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7365" y="274638"/>
            <a:ext cx="7299435"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87364" y="1600200"/>
            <a:ext cx="729943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D98EC-0129-0E43-B6CC-EDCC1F71DBF7}" type="datetimeFigureOut">
              <a:rPr lang="en-US" smtClean="0"/>
              <a:pPr/>
              <a:t>4/8/2016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6D326-75DE-3D4E-A732-5F3E38B3649D}" type="slidenum">
              <a:rPr lang="en-US" smtClean="0"/>
              <a:pPr/>
              <a:t>‹#›</a:t>
            </a:fld>
            <a:endParaRPr lang="en-US" dirty="0"/>
          </a:p>
        </p:txBody>
      </p:sp>
      <p:grpSp>
        <p:nvGrpSpPr>
          <p:cNvPr id="8" name="Group 7"/>
          <p:cNvGrpSpPr/>
          <p:nvPr userDrawn="1"/>
        </p:nvGrpSpPr>
        <p:grpSpPr>
          <a:xfrm>
            <a:off x="1" y="-23724"/>
            <a:ext cx="1020617" cy="6894423"/>
            <a:chOff x="1" y="-23724"/>
            <a:chExt cx="1020617" cy="6894423"/>
          </a:xfrm>
        </p:grpSpPr>
        <p:pic>
          <p:nvPicPr>
            <p:cNvPr id="9" name="Picture 8" descr="14861 principles to action cover bar 1.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0" name="Picture 9" descr="14861 principles to action cover.psd"/>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pic>
        <p:nvPicPr>
          <p:cNvPr id="11" name="Picture 10" descr="NCTM_R_LogoandName4C_L.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470730" y="6050694"/>
            <a:ext cx="2673270" cy="696059"/>
          </a:xfrm>
          <a:prstGeom prst="rect">
            <a:avLst/>
          </a:prstGeom>
        </p:spPr>
      </p:pic>
    </p:spTree>
    <p:extLst>
      <p:ext uri="{BB962C8B-B14F-4D97-AF65-F5344CB8AC3E}">
        <p14:creationId xmlns:p14="http://schemas.microsoft.com/office/powerpoint/2010/main" val="2096997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b="1" kern="1200">
          <a:solidFill>
            <a:srgbClr val="00206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206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206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206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206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206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8538" y="274638"/>
            <a:ext cx="7378262"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08538" y="1600200"/>
            <a:ext cx="7378262"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D98EC-0129-0E43-B6CC-EDCC1F71DBF7}" type="datetimeFigureOut">
              <a:rPr lang="en-US" smtClean="0"/>
              <a:pPr/>
              <a:t>4/8/2016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6D326-75DE-3D4E-A732-5F3E38B3649D}" type="slidenum">
              <a:rPr lang="en-US" smtClean="0"/>
              <a:pPr/>
              <a:t>‹#›</a:t>
            </a:fld>
            <a:endParaRPr lang="en-US" dirty="0"/>
          </a:p>
        </p:txBody>
      </p:sp>
      <p:grpSp>
        <p:nvGrpSpPr>
          <p:cNvPr id="8" name="Group 7"/>
          <p:cNvGrpSpPr/>
          <p:nvPr userDrawn="1"/>
        </p:nvGrpSpPr>
        <p:grpSpPr>
          <a:xfrm>
            <a:off x="1" y="-23724"/>
            <a:ext cx="1020617" cy="6894423"/>
            <a:chOff x="1" y="-23724"/>
            <a:chExt cx="1020617" cy="6894423"/>
          </a:xfrm>
        </p:grpSpPr>
        <p:pic>
          <p:nvPicPr>
            <p:cNvPr id="9" name="Picture 8" descr="14861 principles to action cover bar 1.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0" name="Picture 9" descr="14861 principles to action cover.psd"/>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0020714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10F2C-C334-4D75-8E9E-87EDEC027515}" type="datetimeFigureOut">
              <a:rPr lang="en-US" smtClean="0"/>
              <a:t>4/8/2016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0756A-C007-4170-A400-1072A1671CEE}" type="slidenum">
              <a:rPr lang="en-US" smtClean="0"/>
              <a:t>‹#›</a:t>
            </a:fld>
            <a:endParaRPr lang="en-US" dirty="0"/>
          </a:p>
        </p:txBody>
      </p:sp>
    </p:spTree>
    <p:extLst>
      <p:ext uri="{BB962C8B-B14F-4D97-AF65-F5344CB8AC3E}">
        <p14:creationId xmlns:p14="http://schemas.microsoft.com/office/powerpoint/2010/main" val="7952203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345BF-06EA-A34D-9A16-23DFC0E56203}" type="datetimeFigureOut">
              <a:rPr lang="en-US" smtClean="0"/>
              <a:pPr/>
              <a:t>4/8/2016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1543073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hyperlink" Target="mailto:dbriars@nctm.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image" Target="../media/image2.pn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emf"/><Relationship Id="rId7"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png"/><Relationship Id="rId5" Type="http://schemas.openxmlformats.org/officeDocument/2006/relationships/image" Target="../media/image20.png"/><Relationship Id="rId10" Type="http://schemas.openxmlformats.org/officeDocument/2006/relationships/image" Target="../media/image1.jpeg"/><Relationship Id="rId4" Type="http://schemas.openxmlformats.org/officeDocument/2006/relationships/image" Target="../media/image19.png"/><Relationship Id="rId9"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png"/><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hyperlink" Target="http://www.nctm.org/WorkArea/linkit.aspx?LinkIdentifier=id&amp;ItemID=761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png"/><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3.emf"/><Relationship Id="rId7"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image" Target="../media/image32.png"/></Relationships>
</file>

<file path=ppt/slides/_rels/slide4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3.emf"/><Relationship Id="rId7"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image" Target="../media/image32.png"/></Relationships>
</file>

<file path=ppt/slides/_rels/slide4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emf"/><Relationship Id="rId7"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png"/><Relationship Id="rId5" Type="http://schemas.openxmlformats.org/officeDocument/2006/relationships/image" Target="../media/image20.png"/><Relationship Id="rId10" Type="http://schemas.openxmlformats.org/officeDocument/2006/relationships/image" Target="../media/image1.jpeg"/><Relationship Id="rId4" Type="http://schemas.openxmlformats.org/officeDocument/2006/relationships/image" Target="../media/image19.png"/><Relationship Id="rId9"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57.xml.rels><?xml version="1.0" encoding="UTF-8" standalone="yes"?>
<Relationships xmlns="http://schemas.openxmlformats.org/package/2006/relationships"><Relationship Id="rId3" Type="http://schemas.openxmlformats.org/officeDocument/2006/relationships/hyperlink" Target="http://www.nctm.org/PtA/"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7.png"/><Relationship Id="rId7"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8.png"/></Relationships>
</file>

<file path=ppt/slides/_rels/slide62.xml.rels><?xml version="1.0" encoding="UTF-8" standalone="yes"?>
<Relationships xmlns="http://schemas.openxmlformats.org/package/2006/relationships"><Relationship Id="rId3" Type="http://schemas.openxmlformats.org/officeDocument/2006/relationships/hyperlink" Target="mailto:dbriars@nctm.org"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162050" y="900691"/>
            <a:ext cx="7600950" cy="5494272"/>
          </a:xfrm>
          <a:prstGeom prst="rect">
            <a:avLst/>
          </a:prstGeom>
        </p:spPr>
        <p:txBody>
          <a:bodyPr vert="horz" lIns="91440" tIns="45720" rIns="91440" bIns="45720" rtlCol="0">
            <a:normAutofit lnSpcReduction="10000"/>
          </a:bodyPr>
          <a:lstStyle/>
          <a:p>
            <a:pPr algn="ctr"/>
            <a:r>
              <a:rPr lang="en-US" sz="4000" b="1" dirty="0">
                <a:solidFill>
                  <a:srgbClr val="002060"/>
                </a:solidFill>
              </a:rPr>
              <a:t>Teaching Matters! </a:t>
            </a:r>
            <a:endParaRPr lang="en-US" sz="4000" b="1" dirty="0" smtClean="0">
              <a:solidFill>
                <a:srgbClr val="002060"/>
              </a:solidFill>
            </a:endParaRPr>
          </a:p>
          <a:p>
            <a:pPr algn="ctr"/>
            <a:r>
              <a:rPr lang="en-US" sz="4000" b="1" dirty="0" smtClean="0">
                <a:solidFill>
                  <a:srgbClr val="002060"/>
                </a:solidFill>
              </a:rPr>
              <a:t>Turn </a:t>
            </a:r>
            <a:r>
              <a:rPr lang="en-US" sz="4000" b="1" dirty="0">
                <a:solidFill>
                  <a:srgbClr val="002060"/>
                </a:solidFill>
              </a:rPr>
              <a:t>High Quality Standards into Successful STEM </a:t>
            </a:r>
            <a:r>
              <a:rPr lang="en-US" sz="4000" b="1" dirty="0" smtClean="0">
                <a:solidFill>
                  <a:srgbClr val="002060"/>
                </a:solidFill>
              </a:rPr>
              <a:t>Learning</a:t>
            </a:r>
            <a:endParaRPr lang="en-US" sz="1600" b="1" dirty="0" smtClean="0">
              <a:solidFill>
                <a:srgbClr val="002060"/>
              </a:solidFill>
            </a:endParaRPr>
          </a:p>
          <a:p>
            <a:pPr algn="ctr"/>
            <a:endParaRPr lang="en-US" sz="1700" b="1" dirty="0" smtClean="0">
              <a:solidFill>
                <a:srgbClr val="003366"/>
              </a:solidFill>
            </a:endParaRPr>
          </a:p>
          <a:p>
            <a:pPr algn="ctr"/>
            <a:r>
              <a:rPr lang="en-US" sz="2600" b="1" dirty="0" smtClean="0">
                <a:solidFill>
                  <a:srgbClr val="003366"/>
                </a:solidFill>
              </a:rPr>
              <a:t>Diane </a:t>
            </a:r>
            <a:r>
              <a:rPr lang="en-US" sz="2600" b="1" dirty="0">
                <a:solidFill>
                  <a:srgbClr val="003366"/>
                </a:solidFill>
              </a:rPr>
              <a:t>J. Briars</a:t>
            </a:r>
          </a:p>
          <a:p>
            <a:pPr algn="ctr"/>
            <a:r>
              <a:rPr lang="en-US" sz="2600" b="1" dirty="0">
                <a:solidFill>
                  <a:srgbClr val="003366"/>
                </a:solidFill>
              </a:rPr>
              <a:t>President </a:t>
            </a:r>
          </a:p>
          <a:p>
            <a:pPr algn="ctr"/>
            <a:r>
              <a:rPr lang="en-US" sz="2600" b="1" dirty="0">
                <a:solidFill>
                  <a:srgbClr val="003366"/>
                </a:solidFill>
              </a:rPr>
              <a:t>National Council of Teachers of Mathematics dbriars@nctm.org</a:t>
            </a:r>
            <a:endParaRPr lang="en-US" sz="2200" b="1" dirty="0">
              <a:solidFill>
                <a:srgbClr val="003366"/>
              </a:solidFill>
            </a:endParaRPr>
          </a:p>
          <a:p>
            <a:endParaRPr lang="en-US" sz="3200" b="1" i="1" dirty="0"/>
          </a:p>
          <a:p>
            <a:pPr algn="ctr"/>
            <a:r>
              <a:rPr lang="en-US" sz="3200" b="1" dirty="0" smtClean="0">
                <a:solidFill>
                  <a:srgbClr val="003366"/>
                </a:solidFill>
              </a:rPr>
              <a:t>STEMCON 2016</a:t>
            </a:r>
            <a:endParaRPr lang="en-US" sz="2600" dirty="0">
              <a:solidFill>
                <a:srgbClr val="003366"/>
              </a:solidFill>
            </a:endParaRPr>
          </a:p>
          <a:p>
            <a:pPr algn="ctr"/>
            <a:r>
              <a:rPr lang="en-US" sz="2600" b="1" dirty="0" smtClean="0">
                <a:solidFill>
                  <a:srgbClr val="003366"/>
                </a:solidFill>
              </a:rPr>
              <a:t>Cleveland, OH</a:t>
            </a:r>
          </a:p>
          <a:p>
            <a:pPr algn="ctr"/>
            <a:r>
              <a:rPr lang="en-US" sz="2600" b="1" dirty="0" smtClean="0">
                <a:solidFill>
                  <a:srgbClr val="003366"/>
                </a:solidFill>
              </a:rPr>
              <a:t>April 8, 2016</a:t>
            </a:r>
            <a:endParaRPr lang="en-US" sz="3500" b="1" dirty="0">
              <a:solidFill>
                <a:srgbClr val="003366"/>
              </a:solidFill>
              <a:ea typeface="Verdana" panose="020B0604030504040204" pitchFamily="34" charset="0"/>
              <a:cs typeface="Verdana" panose="020B0604030504040204" pitchFamily="34" charset="0"/>
            </a:endParaRPr>
          </a:p>
          <a:p>
            <a:endParaRPr lang="en-US" sz="2400" b="1" dirty="0" smtClean="0">
              <a:solidFill>
                <a:schemeClr val="tx2">
                  <a:lumMod val="60000"/>
                  <a:lumOff val="40000"/>
                </a:schemeClr>
              </a:solidFill>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74107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450428" y="274638"/>
            <a:ext cx="7236372" cy="1143000"/>
          </a:xfrm>
        </p:spPr>
        <p:txBody>
          <a:bodyPr>
            <a:noAutofit/>
          </a:bodyPr>
          <a:lstStyle/>
          <a:p>
            <a:pPr algn="ctr" eaLnBrk="1" hangingPunct="1"/>
            <a:r>
              <a:rPr lang="en-US" sz="4000" b="1" dirty="0" smtClean="0">
                <a:solidFill>
                  <a:srgbClr val="002060"/>
                </a:solidFill>
                <a:latin typeface="+mj-lt"/>
                <a:ea typeface="ＭＳ Ｐゴシック" pitchFamily="34" charset="-128"/>
              </a:rPr>
              <a:t>NCTM Conferences</a:t>
            </a:r>
            <a:br>
              <a:rPr lang="en-US" sz="4000" b="1" dirty="0" smtClean="0">
                <a:solidFill>
                  <a:srgbClr val="002060"/>
                </a:solidFill>
                <a:latin typeface="+mj-lt"/>
                <a:ea typeface="ＭＳ Ｐゴシック" pitchFamily="34" charset="-128"/>
              </a:rPr>
            </a:br>
            <a:r>
              <a:rPr lang="en-US" sz="4000" b="1" dirty="0" smtClean="0">
                <a:solidFill>
                  <a:srgbClr val="002060"/>
                </a:solidFill>
                <a:latin typeface="+mj-lt"/>
                <a:ea typeface="ＭＳ Ｐゴシック" pitchFamily="34" charset="-128"/>
              </a:rPr>
              <a:t>www.nctm.org</a:t>
            </a:r>
          </a:p>
        </p:txBody>
      </p:sp>
      <p:sp>
        <p:nvSpPr>
          <p:cNvPr id="24580" name="Rectangle 3"/>
          <p:cNvSpPr>
            <a:spLocks noGrp="1" noChangeArrowheads="1"/>
          </p:cNvSpPr>
          <p:nvPr>
            <p:ph idx="1"/>
          </p:nvPr>
        </p:nvSpPr>
        <p:spPr>
          <a:xfrm>
            <a:off x="1351730" y="1618582"/>
            <a:ext cx="7362497" cy="4880643"/>
          </a:xfrm>
        </p:spPr>
        <p:txBody>
          <a:bodyPr>
            <a:normAutofit fontScale="85000" lnSpcReduction="20000"/>
          </a:bodyPr>
          <a:lstStyle/>
          <a:p>
            <a:pPr marL="457200" lvl="1" indent="0" eaLnBrk="1" hangingPunct="1">
              <a:spcBef>
                <a:spcPts val="0"/>
              </a:spcBef>
              <a:buNone/>
            </a:pPr>
            <a:endParaRPr lang="en-US" sz="1000" dirty="0">
              <a:ea typeface="ＭＳ Ｐゴシック" pitchFamily="34" charset="-128"/>
            </a:endParaRPr>
          </a:p>
          <a:p>
            <a:pPr marL="6350" lvl="1" indent="0" algn="ctr" eaLnBrk="1" hangingPunct="1">
              <a:spcBef>
                <a:spcPts val="0"/>
              </a:spcBef>
              <a:buNone/>
            </a:pPr>
            <a:r>
              <a:rPr lang="en-US" sz="3600" b="1" dirty="0" smtClean="0">
                <a:solidFill>
                  <a:srgbClr val="002060"/>
                </a:solidFill>
                <a:ea typeface="ＭＳ Ｐゴシック" pitchFamily="34" charset="-128"/>
              </a:rPr>
              <a:t>  2017 </a:t>
            </a:r>
            <a:r>
              <a:rPr lang="en-US" sz="3600" b="1" dirty="0">
                <a:solidFill>
                  <a:srgbClr val="002060"/>
                </a:solidFill>
                <a:ea typeface="ＭＳ Ｐゴシック" pitchFamily="34" charset="-128"/>
              </a:rPr>
              <a:t>Annual Meeting and </a:t>
            </a:r>
            <a:r>
              <a:rPr lang="en-US" sz="3600" b="1" dirty="0" smtClean="0">
                <a:solidFill>
                  <a:srgbClr val="002060"/>
                </a:solidFill>
                <a:ea typeface="ＭＳ Ｐゴシック" pitchFamily="34" charset="-128"/>
              </a:rPr>
              <a:t>Exposition</a:t>
            </a:r>
          </a:p>
          <a:p>
            <a:pPr marL="6350" lvl="1" indent="0">
              <a:spcBef>
                <a:spcPts val="600"/>
              </a:spcBef>
              <a:buNone/>
            </a:pPr>
            <a:r>
              <a:rPr lang="en-US" sz="3600" dirty="0">
                <a:solidFill>
                  <a:srgbClr val="002060"/>
                </a:solidFill>
                <a:ea typeface="ＭＳ Ｐゴシック" pitchFamily="34" charset="-128"/>
              </a:rPr>
              <a:t> </a:t>
            </a:r>
            <a:r>
              <a:rPr lang="en-US" sz="3600" dirty="0" smtClean="0">
                <a:solidFill>
                  <a:srgbClr val="002060"/>
                </a:solidFill>
                <a:ea typeface="ＭＳ Ｐゴシック" pitchFamily="34" charset="-128"/>
              </a:rPr>
              <a:t>     </a:t>
            </a:r>
            <a:endParaRPr lang="en-US" sz="3600" dirty="0">
              <a:solidFill>
                <a:srgbClr val="002060"/>
              </a:solidFill>
              <a:ea typeface="ＭＳ Ｐゴシック" pitchFamily="34" charset="-128"/>
            </a:endParaRPr>
          </a:p>
          <a:p>
            <a:pPr marL="6350" lvl="1" indent="0">
              <a:spcBef>
                <a:spcPts val="600"/>
              </a:spcBef>
              <a:buNone/>
            </a:pPr>
            <a:r>
              <a:rPr lang="en-US" sz="3600" dirty="0" smtClean="0">
                <a:solidFill>
                  <a:srgbClr val="002060"/>
                </a:solidFill>
                <a:ea typeface="ＭＳ Ｐゴシック" pitchFamily="34" charset="-128"/>
              </a:rPr>
              <a:t>	</a:t>
            </a:r>
          </a:p>
          <a:p>
            <a:pPr marL="6350" lvl="1" indent="0">
              <a:spcBef>
                <a:spcPts val="600"/>
              </a:spcBef>
              <a:buNone/>
            </a:pPr>
            <a:endParaRPr lang="en-US" sz="3600" dirty="0">
              <a:solidFill>
                <a:srgbClr val="002060"/>
              </a:solidFill>
              <a:ea typeface="ＭＳ Ｐゴシック" pitchFamily="34" charset="-128"/>
            </a:endParaRPr>
          </a:p>
          <a:p>
            <a:pPr marL="6350" lvl="1" indent="0">
              <a:spcBef>
                <a:spcPts val="600"/>
              </a:spcBef>
              <a:buNone/>
            </a:pPr>
            <a:endParaRPr lang="en-US" sz="3600" dirty="0" smtClean="0">
              <a:solidFill>
                <a:srgbClr val="002060"/>
              </a:solidFill>
              <a:ea typeface="ＭＳ Ｐゴシック" pitchFamily="34" charset="-128"/>
            </a:endParaRPr>
          </a:p>
          <a:p>
            <a:pPr marL="6350" lvl="1" indent="0">
              <a:spcBef>
                <a:spcPts val="600"/>
              </a:spcBef>
              <a:buNone/>
            </a:pPr>
            <a:endParaRPr lang="en-US" sz="3600" dirty="0" smtClean="0">
              <a:solidFill>
                <a:srgbClr val="002060"/>
              </a:solidFill>
              <a:ea typeface="ＭＳ Ｐゴシック" pitchFamily="34" charset="-128"/>
            </a:endParaRPr>
          </a:p>
          <a:p>
            <a:pPr marL="6350" lvl="1" indent="0" algn="ctr">
              <a:spcBef>
                <a:spcPts val="600"/>
              </a:spcBef>
              <a:buNone/>
            </a:pPr>
            <a:endParaRPr lang="en-US" sz="3600" dirty="0" smtClean="0">
              <a:solidFill>
                <a:srgbClr val="002060"/>
              </a:solidFill>
              <a:ea typeface="ＭＳ Ｐゴシック" pitchFamily="34" charset="-128"/>
            </a:endParaRPr>
          </a:p>
          <a:p>
            <a:pPr marL="6350" lvl="1" indent="0" algn="ctr">
              <a:spcBef>
                <a:spcPts val="600"/>
              </a:spcBef>
              <a:buNone/>
            </a:pPr>
            <a:endParaRPr lang="en-US" sz="3600" dirty="0" smtClean="0">
              <a:solidFill>
                <a:srgbClr val="002060"/>
              </a:solidFill>
              <a:ea typeface="ＭＳ Ｐゴシック" pitchFamily="34" charset="-128"/>
            </a:endParaRPr>
          </a:p>
          <a:p>
            <a:pPr marL="6350" lvl="1" indent="0" algn="ctr">
              <a:spcBef>
                <a:spcPts val="600"/>
              </a:spcBef>
              <a:buNone/>
            </a:pPr>
            <a:r>
              <a:rPr lang="en-US" sz="3600" dirty="0" smtClean="0">
                <a:solidFill>
                  <a:srgbClr val="002060"/>
                </a:solidFill>
                <a:ea typeface="ＭＳ Ｐゴシック" pitchFamily="34" charset="-128"/>
              </a:rPr>
              <a:t>April 5–8, 2017</a:t>
            </a:r>
            <a:endParaRPr lang="en-US" sz="3600" dirty="0">
              <a:solidFill>
                <a:srgbClr val="002060"/>
              </a:solidFill>
              <a:ea typeface="ＭＳ Ｐゴシック" pitchFamily="34" charset="-128"/>
            </a:endParaRPr>
          </a:p>
          <a:p>
            <a:pPr marL="6350" lvl="1" indent="0" algn="ctr">
              <a:spcBef>
                <a:spcPts val="600"/>
              </a:spcBef>
              <a:buNone/>
            </a:pPr>
            <a:r>
              <a:rPr lang="en-US" sz="3600" dirty="0" smtClean="0">
                <a:solidFill>
                  <a:srgbClr val="002060"/>
                </a:solidFill>
                <a:ea typeface="ＭＳ Ｐゴシック" pitchFamily="34" charset="-128"/>
              </a:rPr>
              <a:t>San Antonio</a:t>
            </a:r>
            <a:endParaRPr lang="en-US" sz="3600" b="1" dirty="0" smtClean="0">
              <a:solidFill>
                <a:srgbClr val="002060"/>
              </a:solidFill>
              <a:ea typeface="ＭＳ Ｐゴシック" pitchFamily="34" charset="-128"/>
            </a:endParaRPr>
          </a:p>
        </p:txBody>
      </p:sp>
      <p:sp>
        <p:nvSpPr>
          <p:cNvPr id="24581" name="Text Box 5"/>
          <p:cNvSpPr txBox="1">
            <a:spLocks noChangeArrowheads="1"/>
          </p:cNvSpPr>
          <p:nvPr/>
        </p:nvSpPr>
        <p:spPr bwMode="auto">
          <a:xfrm>
            <a:off x="39465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dirty="0"/>
          </a:p>
        </p:txBody>
      </p:sp>
      <p:cxnSp>
        <p:nvCxnSpPr>
          <p:cNvPr id="7" name="Straight Connector 6"/>
          <p:cNvCxnSpPr/>
          <p:nvPr/>
        </p:nvCxnSpPr>
        <p:spPr>
          <a:xfrm>
            <a:off x="950036" y="1444306"/>
            <a:ext cx="7862888" cy="0"/>
          </a:xfrm>
          <a:prstGeom prst="line">
            <a:avLst/>
          </a:prstGeom>
          <a:ln w="50800">
            <a:solidFill>
              <a:srgbClr val="002060"/>
            </a:solidFill>
          </a:ln>
        </p:spPr>
        <p:style>
          <a:lnRef idx="3">
            <a:schemeClr val="accent1"/>
          </a:lnRef>
          <a:fillRef idx="0">
            <a:schemeClr val="accent1"/>
          </a:fillRef>
          <a:effectRef idx="2">
            <a:schemeClr val="accent1"/>
          </a:effectRef>
          <a:fontRef idx="minor">
            <a:schemeClr val="tx1"/>
          </a:fontRef>
        </p:style>
      </p:cxnSp>
      <p:pic>
        <p:nvPicPr>
          <p:cNvPr id="2" name="Picture 1"/>
          <p:cNvPicPr>
            <a:picLocks noChangeAspect="1"/>
          </p:cNvPicPr>
          <p:nvPr/>
        </p:nvPicPr>
        <p:blipFill>
          <a:blip r:embed="rId3"/>
          <a:stretch>
            <a:fillRect/>
          </a:stretch>
        </p:blipFill>
        <p:spPr>
          <a:xfrm>
            <a:off x="1794478" y="2286000"/>
            <a:ext cx="6477000" cy="2816779"/>
          </a:xfrm>
          <a:prstGeom prst="rect">
            <a:avLst/>
          </a:prstGeom>
        </p:spPr>
      </p:pic>
    </p:spTree>
    <p:extLst>
      <p:ext uri="{BB962C8B-B14F-4D97-AF65-F5344CB8AC3E}">
        <p14:creationId xmlns:p14="http://schemas.microsoft.com/office/powerpoint/2010/main" val="76642496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Agenda</a:t>
            </a:r>
          </a:p>
        </p:txBody>
      </p:sp>
      <p:sp>
        <p:nvSpPr>
          <p:cNvPr id="6" name="Rectangle 3"/>
          <p:cNvSpPr txBox="1">
            <a:spLocks noChangeArrowheads="1"/>
          </p:cNvSpPr>
          <p:nvPr/>
        </p:nvSpPr>
        <p:spPr>
          <a:xfrm>
            <a:off x="1020618" y="1462177"/>
            <a:ext cx="7361382" cy="4938623"/>
          </a:xfrm>
          <a:prstGeom prst="rect">
            <a:avLst/>
          </a:prstGeom>
        </p:spPr>
        <p:txBody>
          <a:bodyPr vert="horz" lIns="91440" tIns="45720" rIns="91440" bIns="45720" rtlCol="0">
            <a:normAutofit/>
          </a:bodyPr>
          <a:lstStyle/>
          <a:p>
            <a:pPr marL="342900" lvl="0" indent="-342900">
              <a:spcBef>
                <a:spcPts val="600"/>
              </a:spcBef>
              <a:spcAft>
                <a:spcPts val="600"/>
              </a:spcAft>
              <a:buFont typeface="Arial" panose="020B0604020202020204" pitchFamily="34" charset="0"/>
              <a:buChar char="•"/>
            </a:pPr>
            <a:r>
              <a:rPr lang="en-US" sz="2400" dirty="0">
                <a:solidFill>
                  <a:srgbClr val="002060"/>
                </a:solidFill>
              </a:rPr>
              <a:t>Discuss NCTM’s new landmark publication that supports implementation of </a:t>
            </a:r>
            <a:r>
              <a:rPr lang="en-US" sz="2400" dirty="0" smtClean="0">
                <a:solidFill>
                  <a:srgbClr val="002060"/>
                </a:solidFill>
              </a:rPr>
              <a:t>rigorous mathematics and science standards.</a:t>
            </a:r>
            <a:endParaRPr lang="en-US" sz="2400" dirty="0">
              <a:solidFill>
                <a:srgbClr val="002060"/>
              </a:solidFill>
            </a:endParaRPr>
          </a:p>
          <a:p>
            <a:pPr marL="342900" lvl="0" indent="-342900">
              <a:spcBef>
                <a:spcPts val="600"/>
              </a:spcBef>
              <a:spcAft>
                <a:spcPts val="600"/>
              </a:spcAft>
              <a:buFont typeface="Arial" panose="020B0604020202020204" pitchFamily="34" charset="0"/>
              <a:buChar char="•"/>
            </a:pPr>
            <a:r>
              <a:rPr lang="en-US" sz="2400" dirty="0">
                <a:solidFill>
                  <a:srgbClr val="002060"/>
                </a:solidFill>
              </a:rPr>
              <a:t>Read and analyze a short case of a teacher (Mr. Donnelly) who is attempting to support his students’ learning</a:t>
            </a:r>
          </a:p>
          <a:p>
            <a:pPr marL="342900" lvl="0" indent="-342900">
              <a:spcBef>
                <a:spcPts val="600"/>
              </a:spcBef>
              <a:spcAft>
                <a:spcPts val="600"/>
              </a:spcAft>
              <a:buFont typeface="Arial" panose="020B0604020202020204" pitchFamily="34" charset="0"/>
              <a:buChar char="•"/>
            </a:pPr>
            <a:r>
              <a:rPr lang="en-US" sz="2400" dirty="0">
                <a:solidFill>
                  <a:srgbClr val="002060"/>
                </a:solidFill>
              </a:rPr>
              <a:t>Discuss </a:t>
            </a:r>
            <a:r>
              <a:rPr lang="en-US" sz="2400" dirty="0" smtClean="0">
                <a:solidFill>
                  <a:srgbClr val="002060"/>
                </a:solidFill>
              </a:rPr>
              <a:t>selected effective </a:t>
            </a:r>
            <a:r>
              <a:rPr lang="en-US" sz="2400" dirty="0">
                <a:solidFill>
                  <a:srgbClr val="002060"/>
                </a:solidFill>
              </a:rPr>
              <a:t>teaching practices and relate them to the case</a:t>
            </a:r>
          </a:p>
          <a:p>
            <a:pPr marL="342900" lvl="0" indent="-342900">
              <a:spcBef>
                <a:spcPts val="600"/>
              </a:spcBef>
              <a:spcAft>
                <a:spcPts val="600"/>
              </a:spcAft>
              <a:buFont typeface="Arial" panose="020B0604020202020204" pitchFamily="34" charset="0"/>
              <a:buChar char="•"/>
            </a:pPr>
            <a:r>
              <a:rPr lang="en-US" sz="2400" dirty="0" smtClean="0">
                <a:solidFill>
                  <a:srgbClr val="002060"/>
                </a:solidFill>
              </a:rPr>
              <a:t>Discuss </a:t>
            </a:r>
            <a:r>
              <a:rPr lang="en-US" sz="2400" dirty="0">
                <a:solidFill>
                  <a:srgbClr val="002060"/>
                </a:solidFill>
              </a:rPr>
              <a:t>how </a:t>
            </a:r>
            <a:r>
              <a:rPr lang="en-US" sz="2400" dirty="0" smtClean="0">
                <a:solidFill>
                  <a:srgbClr val="002060"/>
                </a:solidFill>
              </a:rPr>
              <a:t>you might </a:t>
            </a:r>
            <a:r>
              <a:rPr lang="en-US" sz="2400" dirty="0">
                <a:solidFill>
                  <a:srgbClr val="002060"/>
                </a:solidFill>
              </a:rPr>
              <a:t>use </a:t>
            </a:r>
            <a:r>
              <a:rPr lang="en-US" sz="2400" i="1" dirty="0">
                <a:solidFill>
                  <a:srgbClr val="002060"/>
                </a:solidFill>
              </a:rPr>
              <a:t>Principles to Actions </a:t>
            </a:r>
            <a:r>
              <a:rPr lang="en-US" sz="2400" dirty="0">
                <a:solidFill>
                  <a:srgbClr val="002060"/>
                </a:solidFill>
              </a:rPr>
              <a:t>to promote high quality </a:t>
            </a:r>
            <a:r>
              <a:rPr lang="en-US" sz="2400" dirty="0" smtClean="0">
                <a:solidFill>
                  <a:srgbClr val="002060"/>
                </a:solidFill>
              </a:rPr>
              <a:t>mathematics and science education in your setting.</a:t>
            </a:r>
            <a:endParaRPr lang="en-US" sz="2400" dirty="0">
              <a:solidFill>
                <a:srgbClr val="002060"/>
              </a:solidFill>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43384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524000" y="261413"/>
            <a:ext cx="7391400" cy="1143000"/>
          </a:xfrm>
        </p:spPr>
        <p:txBody>
          <a:bodyPr>
            <a:normAutofit fontScale="90000"/>
          </a:bodyPr>
          <a:lstStyle/>
          <a:p>
            <a:pPr eaLnBrk="1" hangingPunct="1"/>
            <a:r>
              <a:rPr lang="en-US" altLang="en-US" b="1" i="1" dirty="0" smtClean="0">
                <a:solidFill>
                  <a:srgbClr val="002060"/>
                </a:solidFill>
              </a:rPr>
              <a:t/>
            </a:r>
            <a:br>
              <a:rPr lang="en-US" altLang="en-US" b="1" i="1" dirty="0" smtClean="0">
                <a:solidFill>
                  <a:srgbClr val="002060"/>
                </a:solidFill>
              </a:rPr>
            </a:br>
            <a:endParaRPr lang="en-US" altLang="en-US" i="1" dirty="0" smtClean="0">
              <a:solidFill>
                <a:srgbClr val="00206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3938" y="2675141"/>
            <a:ext cx="1414462" cy="1828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5789" y="3133582"/>
            <a:ext cx="2259611" cy="17193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ight Arrow 3"/>
          <p:cNvSpPr/>
          <p:nvPr/>
        </p:nvSpPr>
        <p:spPr>
          <a:xfrm>
            <a:off x="2787619" y="3430516"/>
            <a:ext cx="3810000" cy="13716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24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3550" y="2208416"/>
            <a:ext cx="28321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352800" y="609600"/>
            <a:ext cx="184731" cy="369332"/>
          </a:xfrm>
          <a:prstGeom prst="rect">
            <a:avLst/>
          </a:prstGeom>
          <a:noFill/>
        </p:spPr>
        <p:txBody>
          <a:bodyPr wrap="none" rtlCol="0">
            <a:spAutoFit/>
          </a:bodyPr>
          <a:lstStyle/>
          <a:p>
            <a:endParaRPr lang="en-US" dirty="0"/>
          </a:p>
        </p:txBody>
      </p:sp>
      <p:sp>
        <p:nvSpPr>
          <p:cNvPr id="2" name="TextBox 1"/>
          <p:cNvSpPr txBox="1"/>
          <p:nvPr/>
        </p:nvSpPr>
        <p:spPr>
          <a:xfrm>
            <a:off x="1066800" y="286434"/>
            <a:ext cx="7848600" cy="1384995"/>
          </a:xfrm>
          <a:prstGeom prst="rect">
            <a:avLst/>
          </a:prstGeom>
          <a:noFill/>
        </p:spPr>
        <p:txBody>
          <a:bodyPr wrap="square" rtlCol="0">
            <a:spAutoFit/>
          </a:bodyPr>
          <a:lstStyle/>
          <a:p>
            <a:pPr algn="ctr"/>
            <a:r>
              <a:rPr lang="en-US" sz="28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High Quality Standards Are Necessary, but Insufficient, for Effective Teaching and Learning</a:t>
            </a:r>
            <a:endParaRPr lang="en-US" sz="28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6"/>
          <a:stretch>
            <a:fillRect/>
          </a:stretch>
        </p:blipFill>
        <p:spPr>
          <a:xfrm>
            <a:off x="1316007" y="3545091"/>
            <a:ext cx="1404968" cy="1828800"/>
          </a:xfrm>
          <a:prstGeom prst="rect">
            <a:avLst/>
          </a:prstGeom>
        </p:spPr>
      </p:pic>
    </p:spTree>
    <p:extLst>
      <p:ext uri="{BB962C8B-B14F-4D97-AF65-F5344CB8AC3E}">
        <p14:creationId xmlns:p14="http://schemas.microsoft.com/office/powerpoint/2010/main" val="14936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14399" y="389027"/>
            <a:ext cx="8229601"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smtClean="0">
                <a:ln>
                  <a:noFill/>
                </a:ln>
                <a:solidFill>
                  <a:srgbClr val="002060"/>
                </a:solidFill>
                <a:effectLst/>
                <a:uLnTx/>
                <a:uFillTx/>
                <a:latin typeface="+mj-lt"/>
                <a:ea typeface="Verdana" pitchFamily="34" charset="0"/>
                <a:cs typeface="Verdana" pitchFamily="34" charset="0"/>
              </a:rPr>
              <a:t>Principles to Actions:</a:t>
            </a:r>
            <a:br>
              <a:rPr kumimoji="0" lang="en-US" sz="3600" b="1" i="1" u="none" strike="noStrike" kern="1200" cap="none" spc="0" normalizeH="0" baseline="0" noProof="0" dirty="0" smtClean="0">
                <a:ln>
                  <a:noFill/>
                </a:ln>
                <a:solidFill>
                  <a:srgbClr val="002060"/>
                </a:solidFill>
                <a:effectLst/>
                <a:uLnTx/>
                <a:uFillTx/>
                <a:latin typeface="+mj-lt"/>
                <a:ea typeface="Verdana" pitchFamily="34" charset="0"/>
                <a:cs typeface="Verdana" pitchFamily="34" charset="0"/>
              </a:rPr>
            </a:br>
            <a:r>
              <a:rPr kumimoji="0" lang="en-US" sz="3200" b="1" i="1" u="none" strike="noStrike" kern="1200" cap="none" spc="0" normalizeH="0" baseline="0" noProof="0" dirty="0" smtClean="0">
                <a:ln>
                  <a:noFill/>
                </a:ln>
                <a:solidFill>
                  <a:srgbClr val="002060"/>
                </a:solidFill>
                <a:effectLst/>
                <a:uLnTx/>
                <a:uFillTx/>
                <a:latin typeface="+mj-lt"/>
                <a:ea typeface="Verdana" pitchFamily="34" charset="0"/>
                <a:cs typeface="Verdana" pitchFamily="34" charset="0"/>
              </a:rPr>
              <a:t>Ensuring Mathematical Success for All</a:t>
            </a:r>
          </a:p>
        </p:txBody>
      </p:sp>
      <p:sp>
        <p:nvSpPr>
          <p:cNvPr id="6" name="Rectangle 3"/>
          <p:cNvSpPr txBox="1">
            <a:spLocks noChangeArrowheads="1"/>
          </p:cNvSpPr>
          <p:nvPr/>
        </p:nvSpPr>
        <p:spPr>
          <a:xfrm>
            <a:off x="1330746" y="1671272"/>
            <a:ext cx="5301616" cy="4574563"/>
          </a:xfrm>
          <a:prstGeom prst="rect">
            <a:avLst/>
          </a:prstGeom>
        </p:spPr>
        <p:txBody>
          <a:bodyPr vert="horz" lIns="91440" tIns="45720" rIns="91440" bIns="45720" rtlCol="0">
            <a:normAutofit fontScale="77500" lnSpcReduction="20000"/>
          </a:bodyPr>
          <a:lstStyle/>
          <a:p>
            <a:pPr marL="342900" marR="0" lvl="1" indent="-342900" algn="l" defTabSz="457200" rtl="0" eaLnBrk="1" fontAlgn="auto" latinLnBrk="0" hangingPunct="1">
              <a:lnSpc>
                <a:spcPct val="120000"/>
              </a:lnSpc>
              <a:spcBef>
                <a:spcPts val="600"/>
              </a:spcBef>
              <a:spcAft>
                <a:spcPts val="600"/>
              </a:spcAft>
              <a:buClrTx/>
              <a:buSzTx/>
              <a:buFontTx/>
              <a:buChar char="•"/>
              <a:tabLst/>
              <a:defRPr/>
            </a:pPr>
            <a:r>
              <a:rPr kumimoji="0" lang="en-US" sz="24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Describes the </a:t>
            </a:r>
            <a:r>
              <a:rPr kumimoji="0" lang="en-US" sz="24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supportive conditions, structures, and policies</a:t>
            </a:r>
            <a:r>
              <a:rPr kumimoji="0" lang="en-US" sz="24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 required to give</a:t>
            </a:r>
            <a:r>
              <a:rPr kumimoji="0" lang="en-US" sz="2400" b="0" i="0" u="none" strike="noStrike" kern="1200" cap="none" spc="0" normalizeH="0" noProof="0" dirty="0" smtClean="0">
                <a:ln>
                  <a:noFill/>
                </a:ln>
                <a:solidFill>
                  <a:srgbClr val="002060"/>
                </a:solidFill>
                <a:effectLst/>
                <a:uLnTx/>
                <a:uFillTx/>
                <a:latin typeface="Verdana" pitchFamily="34" charset="0"/>
                <a:ea typeface="Verdana" pitchFamily="34" charset="0"/>
                <a:cs typeface="Verdana" pitchFamily="34" charset="0"/>
              </a:rPr>
              <a:t> all students the power of mathematics</a:t>
            </a:r>
            <a:endParaRPr kumimoji="0" lang="en-US" sz="24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endParaRPr>
          </a:p>
          <a:p>
            <a:pPr marL="342900" marR="0" lvl="1" indent="-342900" algn="l" defTabSz="457200" rtl="0" eaLnBrk="1" fontAlgn="auto" latinLnBrk="0" hangingPunct="1">
              <a:lnSpc>
                <a:spcPct val="120000"/>
              </a:lnSpc>
              <a:spcBef>
                <a:spcPts val="600"/>
              </a:spcBef>
              <a:spcAft>
                <a:spcPts val="600"/>
              </a:spcAft>
              <a:buClrTx/>
              <a:buSzTx/>
              <a:buFontTx/>
              <a:buChar char="•"/>
              <a:tabLst/>
              <a:defRPr/>
            </a:pPr>
            <a:r>
              <a:rPr kumimoji="0" lang="en-US" sz="24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Focuses on </a:t>
            </a:r>
            <a:r>
              <a:rPr kumimoji="0" lang="en-US" sz="24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teaching and </a:t>
            </a:r>
            <a:br>
              <a:rPr kumimoji="0" lang="en-US" sz="24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br>
            <a:r>
              <a:rPr kumimoji="0" lang="en-US" sz="24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learning</a:t>
            </a:r>
          </a:p>
          <a:p>
            <a:pPr marL="342900" marR="0" lvl="1" indent="-342900" algn="l" defTabSz="457200" rtl="0" eaLnBrk="1" fontAlgn="auto" latinLnBrk="0" hangingPunct="1">
              <a:lnSpc>
                <a:spcPct val="120000"/>
              </a:lnSpc>
              <a:spcBef>
                <a:spcPts val="600"/>
              </a:spcBef>
              <a:spcAft>
                <a:spcPts val="600"/>
              </a:spcAft>
              <a:buClrTx/>
              <a:buSzTx/>
              <a:buFontTx/>
              <a:buChar char="•"/>
              <a:tabLst/>
              <a:defRPr/>
            </a:pPr>
            <a:r>
              <a:rPr kumimoji="0" lang="en-US" sz="24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Emphasizes engaging students</a:t>
            </a:r>
            <a:br>
              <a:rPr kumimoji="0" lang="en-US" sz="24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br>
            <a:r>
              <a:rPr kumimoji="0" lang="en-US" sz="24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in </a:t>
            </a:r>
            <a:r>
              <a:rPr kumimoji="0" lang="en-US" sz="24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mathematical thinking</a:t>
            </a:r>
          </a:p>
          <a:p>
            <a:pPr marL="342900" marR="0" lvl="1" indent="-342900" algn="l" defTabSz="457200" rtl="0" eaLnBrk="1" fontAlgn="auto" latinLnBrk="0" hangingPunct="1">
              <a:lnSpc>
                <a:spcPct val="120000"/>
              </a:lnSpc>
              <a:spcBef>
                <a:spcPts val="600"/>
              </a:spcBef>
              <a:spcAft>
                <a:spcPts val="600"/>
              </a:spcAft>
              <a:buClrTx/>
              <a:buSzTx/>
              <a:buFontTx/>
              <a:buChar char="•"/>
              <a:tabLst/>
              <a:defRPr/>
            </a:pPr>
            <a:r>
              <a:rPr kumimoji="0" lang="en-US" sz="24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Describes how to ensure that </a:t>
            </a:r>
            <a:br>
              <a:rPr kumimoji="0" lang="en-US" sz="24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br>
            <a:r>
              <a:rPr kumimoji="0" lang="en-US" sz="24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mathematics achievement is maximized </a:t>
            </a:r>
            <a:r>
              <a:rPr kumimoji="0" lang="en-US" sz="24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for every student</a:t>
            </a:r>
          </a:p>
          <a:p>
            <a:pPr marL="342900" marR="0" lvl="1" indent="-342900" algn="l" defTabSz="457200" rtl="0" eaLnBrk="1" fontAlgn="auto" latinLnBrk="0" hangingPunct="1">
              <a:lnSpc>
                <a:spcPct val="120000"/>
              </a:lnSpc>
              <a:spcBef>
                <a:spcPts val="600"/>
              </a:spcBef>
              <a:spcAft>
                <a:spcPts val="600"/>
              </a:spcAft>
              <a:buClrTx/>
              <a:buSzTx/>
              <a:buFontTx/>
              <a:buChar char="•"/>
              <a:tabLst/>
              <a:defRPr/>
            </a:pPr>
            <a:r>
              <a:rPr kumimoji="0" lang="en-US" sz="24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Is not specific to any standards; </a:t>
            </a:r>
            <a:r>
              <a:rPr kumimoji="0" lang="en-US" sz="24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it</a:t>
            </a:r>
            <a:r>
              <a:rPr kumimoji="0" lang="ja-JP" altLang="en-US" sz="2400" b="1" i="0" u="none" strike="noStrike" kern="1200" cap="none" spc="0" normalizeH="0" baseline="0" noProof="0" dirty="0" smtClean="0">
                <a:ln>
                  <a:noFill/>
                </a:ln>
                <a:solidFill>
                  <a:srgbClr val="002060"/>
                </a:solidFill>
                <a:effectLst/>
                <a:uLnTx/>
                <a:uFillTx/>
                <a:latin typeface="Verdana" pitchFamily="34" charset="0"/>
                <a:ea typeface="ＭＳ Ｐゴシック" pitchFamily="34" charset="-128"/>
                <a:cs typeface="Verdana" pitchFamily="34" charset="0"/>
              </a:rPr>
              <a:t>’</a:t>
            </a:r>
            <a:r>
              <a:rPr kumimoji="0" lang="en-US" altLang="ja-JP" sz="24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s universa</a:t>
            </a:r>
            <a:r>
              <a:rPr kumimoji="0" lang="en-US" altLang="ja-JP" sz="24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l</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152" y="2370411"/>
            <a:ext cx="2107778" cy="300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71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rgbClr val="002060"/>
                </a:solidFill>
                <a:latin typeface="Verdana"/>
                <a:cs typeface="Verdana"/>
              </a:rPr>
              <a:t>Guiding Principles </a:t>
            </a:r>
          </a:p>
          <a:p>
            <a:pPr lvl="0" algn="ctr">
              <a:spcBef>
                <a:spcPct val="0"/>
              </a:spcBef>
              <a:defRPr/>
            </a:pPr>
            <a:r>
              <a:rPr lang="en-US" sz="3600" b="1" dirty="0" smtClean="0">
                <a:solidFill>
                  <a:srgbClr val="002060"/>
                </a:solidFill>
                <a:latin typeface="Verdana"/>
                <a:cs typeface="Verdana"/>
              </a:rPr>
              <a:t>for School Mathematics</a:t>
            </a:r>
            <a:endParaRPr lang="en-US" sz="36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020616" y="1727200"/>
            <a:ext cx="7704283" cy="4191000"/>
          </a:xfrm>
          <a:prstGeom prst="rect">
            <a:avLst/>
          </a:prstGeom>
        </p:spPr>
        <p:txBody>
          <a:bodyPr vert="horz" lIns="91440" tIns="45720" rIns="91440" bIns="45720" rtlCol="0">
            <a:noAutofit/>
          </a:bodyPr>
          <a:lstStyle/>
          <a:p>
            <a:pPr marL="457200" indent="-457200">
              <a:buAutoNum type="arabicPeriod"/>
            </a:pPr>
            <a:endParaRPr lang="en-US" sz="3200" b="1" dirty="0" smtClean="0">
              <a:solidFill>
                <a:schemeClr val="tx2"/>
              </a:solidFill>
              <a:latin typeface="Verdana"/>
              <a:cs typeface="Verdana"/>
            </a:endParaRPr>
          </a:p>
          <a:p>
            <a:pPr marL="457200" indent="-457200">
              <a:buAutoNum type="arabicPeriod"/>
            </a:pPr>
            <a:r>
              <a:rPr lang="en-US" sz="2800" b="1" dirty="0" smtClean="0">
                <a:solidFill>
                  <a:srgbClr val="002060"/>
                </a:solidFill>
                <a:latin typeface="Verdana"/>
                <a:cs typeface="Verdana"/>
              </a:rPr>
              <a:t>Teaching and Learning</a:t>
            </a:r>
          </a:p>
          <a:p>
            <a:pPr marL="457200" indent="-457200">
              <a:buAutoNum type="arabicPeriod"/>
            </a:pPr>
            <a:endParaRPr lang="en-US" sz="2400" i="1" dirty="0" smtClean="0">
              <a:solidFill>
                <a:srgbClr val="1F497D"/>
              </a:solidFill>
              <a:latin typeface="Verdana"/>
              <a:cs typeface="Verdana"/>
            </a:endParaRPr>
          </a:p>
          <a:p>
            <a:pPr algn="ctr"/>
            <a:r>
              <a:rPr lang="en-US" sz="2800" i="1" dirty="0" smtClean="0">
                <a:solidFill>
                  <a:srgbClr val="003366"/>
                </a:solidFill>
                <a:latin typeface="Verdana"/>
                <a:cs typeface="Verdana"/>
              </a:rPr>
              <a:t>Effective teaching is the non-negotiable core that ensures that all students learn mathematics at high levels.</a:t>
            </a:r>
            <a:endParaRPr lang="en-US" sz="2800" i="1" dirty="0">
              <a:solidFill>
                <a:srgbClr val="003366"/>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618086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We Must Focus on Instruction</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marL="342900" indent="-342900">
              <a:spcBef>
                <a:spcPts val="1300"/>
              </a:spcBef>
              <a:buFont typeface="Arial"/>
              <a:buChar char="•"/>
              <a:tabLst>
                <a:tab pos="8234363" algn="r"/>
              </a:tabLst>
            </a:pPr>
            <a:r>
              <a:rPr lang="en-US" sz="2400" dirty="0" smtClean="0">
                <a:solidFill>
                  <a:srgbClr val="002060"/>
                </a:solidFill>
                <a:latin typeface="Verdana"/>
                <a:cs typeface="Verdana"/>
              </a:rPr>
              <a:t>Student learning of mathematics “depends fundamentally on what happens inside the classroom as teachers and learners interact over the curriculum.”</a:t>
            </a:r>
          </a:p>
          <a:p>
            <a:pPr algn="r">
              <a:spcBef>
                <a:spcPts val="1300"/>
              </a:spcBef>
              <a:spcAft>
                <a:spcPts val="600"/>
              </a:spcAft>
              <a:tabLst>
                <a:tab pos="8234363" algn="r"/>
              </a:tabLst>
            </a:pPr>
            <a:r>
              <a:rPr lang="en-US" sz="2000" i="1" dirty="0" smtClean="0">
                <a:solidFill>
                  <a:srgbClr val="002060"/>
                </a:solidFill>
                <a:latin typeface="Verdana"/>
                <a:cs typeface="Verdana"/>
              </a:rPr>
              <a:t>(Ball &amp; Forzani, 2011, p. 17)</a:t>
            </a:r>
          </a:p>
          <a:p>
            <a:pPr marL="342900" indent="-342900">
              <a:buFont typeface="Arial"/>
              <a:buChar char="•"/>
            </a:pPr>
            <a:endParaRPr lang="en-US" sz="2400" i="1" dirty="0" smtClean="0">
              <a:solidFill>
                <a:srgbClr val="002060"/>
              </a:solidFill>
              <a:latin typeface="Verdana"/>
              <a:cs typeface="Verdana"/>
            </a:endParaRPr>
          </a:p>
          <a:p>
            <a:pPr marL="342900" indent="-342900">
              <a:buFont typeface="Arial"/>
              <a:buChar char="•"/>
            </a:pPr>
            <a:r>
              <a:rPr lang="en-US" sz="2400" dirty="0" smtClean="0">
                <a:solidFill>
                  <a:srgbClr val="002060"/>
                </a:solidFill>
                <a:latin typeface="Verdana"/>
                <a:cs typeface="Verdana"/>
              </a:rPr>
              <a:t>“Teaching has 6 to 10 times as much impact on achievement as all other factors combined ... Just three years of effective teaching accounts on average for an improvement of 35 to 50 percentile points.”</a:t>
            </a:r>
          </a:p>
          <a:p>
            <a:pPr algn="r"/>
            <a:r>
              <a:rPr lang="en-US" sz="2400" i="1" dirty="0" smtClean="0">
                <a:solidFill>
                  <a:srgbClr val="002060"/>
                </a:solidFill>
                <a:latin typeface="Verdana"/>
                <a:cs typeface="Verdana"/>
              </a:rPr>
              <a:t>								</a:t>
            </a:r>
            <a:r>
              <a:rPr lang="en-US" sz="2000" i="1" dirty="0" smtClean="0">
                <a:solidFill>
                  <a:srgbClr val="002060"/>
                </a:solidFill>
                <a:latin typeface="Verdana"/>
                <a:cs typeface="Verdana"/>
              </a:rPr>
              <a:t>Schmoker (2006, p.9)</a:t>
            </a:r>
            <a:r>
              <a:rPr lang="en-US" sz="2000" b="1" i="1" dirty="0" smtClean="0">
                <a:solidFill>
                  <a:srgbClr val="002060"/>
                </a:solidFill>
                <a:latin typeface="Verdana"/>
                <a:cs typeface="Verdana"/>
              </a:rPr>
              <a:t> </a:t>
            </a:r>
            <a:endParaRPr lang="en-US" sz="2000" i="1" dirty="0" smtClean="0">
              <a:solidFill>
                <a:srgbClr val="002060"/>
              </a:solidFill>
              <a:latin typeface="Verdana"/>
              <a:cs typeface="Verdana"/>
            </a:endParaRPr>
          </a:p>
          <a:p>
            <a:pPr marL="457200" indent="-457200">
              <a:buAutoNum type="arabicPeriod"/>
            </a:pPr>
            <a:endParaRPr lang="en-US" sz="2400" i="1" dirty="0" smtClean="0">
              <a:solidFill>
                <a:srgbClr val="002060"/>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242" y="401638"/>
            <a:ext cx="7540388" cy="1143000"/>
          </a:xfrm>
        </p:spPr>
        <p:txBody>
          <a:bodyPr>
            <a:noAutofit/>
          </a:bodyPr>
          <a:lstStyle/>
          <a:p>
            <a:r>
              <a:rPr lang="en-US" sz="4000" b="1" dirty="0" smtClean="0">
                <a:solidFill>
                  <a:srgbClr val="003366"/>
                </a:solidFill>
              </a:rPr>
              <a:t>Successful STEM Learning Requires</a:t>
            </a:r>
            <a:endParaRPr lang="en-US" sz="4000" b="1" dirty="0">
              <a:solidFill>
                <a:srgbClr val="003366"/>
              </a:solidFill>
            </a:endParaRPr>
          </a:p>
        </p:txBody>
      </p:sp>
      <p:sp>
        <p:nvSpPr>
          <p:cNvPr id="3" name="Content Placeholder 2"/>
          <p:cNvSpPr>
            <a:spLocks noGrp="1"/>
          </p:cNvSpPr>
          <p:nvPr>
            <p:ph idx="1"/>
          </p:nvPr>
        </p:nvSpPr>
        <p:spPr>
          <a:xfrm>
            <a:off x="1224792" y="1704928"/>
            <a:ext cx="7294728" cy="4525963"/>
          </a:xfrm>
        </p:spPr>
        <p:txBody>
          <a:bodyPr>
            <a:noAutofit/>
          </a:bodyPr>
          <a:lstStyle/>
          <a:p>
            <a:pPr marL="0" indent="0" algn="ctr">
              <a:buNone/>
            </a:pPr>
            <a:r>
              <a:rPr lang="en-US" sz="3600" dirty="0">
                <a:solidFill>
                  <a:srgbClr val="003366"/>
                </a:solidFill>
              </a:rPr>
              <a:t>I</a:t>
            </a:r>
            <a:r>
              <a:rPr lang="en-US" sz="3600" dirty="0" smtClean="0">
                <a:solidFill>
                  <a:srgbClr val="003366"/>
                </a:solidFill>
              </a:rPr>
              <a:t>nstructional practices that promote students’ development of conceptual understanding and proficiency in the processes and habits of mind required to use mathematics and science effectively</a:t>
            </a:r>
            <a:r>
              <a:rPr lang="en-US" sz="4000" dirty="0" smtClean="0">
                <a:solidFill>
                  <a:srgbClr val="003366"/>
                </a:solidFill>
              </a:rPr>
              <a:t>. </a:t>
            </a:r>
            <a:br>
              <a:rPr lang="en-US" sz="4000" dirty="0" smtClean="0">
                <a:solidFill>
                  <a:srgbClr val="003366"/>
                </a:solidFill>
              </a:rPr>
            </a:br>
            <a:endParaRPr lang="en-US" sz="4000" dirty="0">
              <a:solidFill>
                <a:srgbClr val="003366"/>
              </a:solidFill>
            </a:endParaRPr>
          </a:p>
        </p:txBody>
      </p:sp>
    </p:spTree>
    <p:extLst>
      <p:ext uri="{BB962C8B-B14F-4D97-AF65-F5344CB8AC3E}">
        <p14:creationId xmlns:p14="http://schemas.microsoft.com/office/powerpoint/2010/main" val="3308958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49369" y="519425"/>
            <a:ext cx="7665960" cy="5669280"/>
          </a:xfrm>
          <a:prstGeom prst="rect">
            <a:avLst/>
          </a:prstGeom>
        </p:spPr>
      </p:pic>
    </p:spTree>
    <p:extLst>
      <p:ext uri="{BB962C8B-B14F-4D97-AF65-F5344CB8AC3E}">
        <p14:creationId xmlns:p14="http://schemas.microsoft.com/office/powerpoint/2010/main" val="2954712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rgbClr val="002060"/>
                </a:solidFill>
                <a:latin typeface="Verdana"/>
                <a:cs typeface="Verdana"/>
              </a:rPr>
              <a:t>Guiding Principles </a:t>
            </a:r>
          </a:p>
          <a:p>
            <a:pPr lvl="0" algn="ctr">
              <a:spcBef>
                <a:spcPct val="0"/>
              </a:spcBef>
              <a:defRPr/>
            </a:pPr>
            <a:r>
              <a:rPr lang="en-US" sz="3600" b="1" dirty="0" smtClean="0">
                <a:solidFill>
                  <a:srgbClr val="002060"/>
                </a:solidFill>
                <a:latin typeface="Verdana"/>
                <a:cs typeface="Verdana"/>
              </a:rPr>
              <a:t>for School Mathematics</a:t>
            </a:r>
            <a:endParaRPr lang="en-US" sz="36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275575" y="1720728"/>
            <a:ext cx="4751533" cy="4191000"/>
          </a:xfrm>
          <a:prstGeom prst="rect">
            <a:avLst/>
          </a:prstGeom>
        </p:spPr>
        <p:txBody>
          <a:bodyPr vert="horz" lIns="91440" tIns="45720" rIns="91440" bIns="45720" rtlCol="0">
            <a:noAutofit/>
          </a:bodyPr>
          <a:lstStyle/>
          <a:p>
            <a:pPr marL="457200" indent="-457200">
              <a:lnSpc>
                <a:spcPct val="150000"/>
              </a:lnSpc>
              <a:buAutoNum type="arabicPeriod"/>
            </a:pPr>
            <a:r>
              <a:rPr lang="en-US" sz="2600" b="1" dirty="0" smtClean="0">
                <a:solidFill>
                  <a:srgbClr val="002060"/>
                </a:solidFill>
                <a:latin typeface="Verdana"/>
                <a:cs typeface="Verdana"/>
              </a:rPr>
              <a:t>Teaching and Learning</a:t>
            </a:r>
          </a:p>
          <a:p>
            <a:pPr marL="457200" indent="-457200">
              <a:lnSpc>
                <a:spcPct val="150000"/>
              </a:lnSpc>
              <a:buAutoNum type="arabicPeriod"/>
            </a:pPr>
            <a:r>
              <a:rPr lang="en-US" sz="2600" b="1" dirty="0" smtClean="0">
                <a:solidFill>
                  <a:srgbClr val="002060"/>
                </a:solidFill>
                <a:latin typeface="Verdana"/>
                <a:cs typeface="Verdana"/>
              </a:rPr>
              <a:t>Access and Equity</a:t>
            </a:r>
          </a:p>
          <a:p>
            <a:pPr marL="457200" indent="-457200">
              <a:lnSpc>
                <a:spcPct val="150000"/>
              </a:lnSpc>
              <a:buAutoNum type="arabicPeriod"/>
            </a:pPr>
            <a:r>
              <a:rPr lang="en-US" sz="2600" b="1" dirty="0" smtClean="0">
                <a:solidFill>
                  <a:srgbClr val="002060"/>
                </a:solidFill>
                <a:latin typeface="Verdana"/>
                <a:cs typeface="Verdana"/>
              </a:rPr>
              <a:t>Curriculum</a:t>
            </a:r>
          </a:p>
          <a:p>
            <a:pPr marL="457200" indent="-457200">
              <a:lnSpc>
                <a:spcPct val="150000"/>
              </a:lnSpc>
              <a:buAutoNum type="arabicPeriod"/>
            </a:pPr>
            <a:r>
              <a:rPr lang="en-US" sz="2600" b="1" dirty="0" smtClean="0">
                <a:solidFill>
                  <a:srgbClr val="002060"/>
                </a:solidFill>
                <a:latin typeface="Verdana"/>
                <a:cs typeface="Verdana"/>
              </a:rPr>
              <a:t>Tools and Technology</a:t>
            </a:r>
          </a:p>
          <a:p>
            <a:pPr marL="457200" indent="-457200">
              <a:lnSpc>
                <a:spcPct val="150000"/>
              </a:lnSpc>
              <a:buAutoNum type="arabicPeriod"/>
            </a:pPr>
            <a:r>
              <a:rPr lang="en-US" sz="2600" b="1" dirty="0" smtClean="0">
                <a:solidFill>
                  <a:srgbClr val="002060"/>
                </a:solidFill>
                <a:latin typeface="Verdana"/>
                <a:cs typeface="Verdana"/>
              </a:rPr>
              <a:t>Assessment</a:t>
            </a:r>
          </a:p>
          <a:p>
            <a:pPr marL="457200" indent="-457200">
              <a:lnSpc>
                <a:spcPct val="150000"/>
              </a:lnSpc>
              <a:buAutoNum type="arabicPeriod"/>
            </a:pPr>
            <a:r>
              <a:rPr lang="en-US" sz="2600" b="1" dirty="0" smtClean="0">
                <a:solidFill>
                  <a:srgbClr val="002060"/>
                </a:solidFill>
                <a:latin typeface="Verdana"/>
                <a:cs typeface="Verdana"/>
              </a:rPr>
              <a:t>Professionalism</a:t>
            </a: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TextBox 7"/>
          <p:cNvSpPr txBox="1"/>
          <p:nvPr/>
        </p:nvSpPr>
        <p:spPr>
          <a:xfrm>
            <a:off x="6553200" y="2209800"/>
            <a:ext cx="2590800" cy="2800767"/>
          </a:xfrm>
          <a:prstGeom prst="rect">
            <a:avLst/>
          </a:prstGeom>
          <a:noFill/>
        </p:spPr>
        <p:txBody>
          <a:bodyPr wrap="square" rtlCol="0">
            <a:spAutoFit/>
          </a:bodyPr>
          <a:lstStyle/>
          <a:p>
            <a:r>
              <a:rPr lang="en-US" sz="2800" dirty="0" smtClean="0">
                <a:solidFill>
                  <a:srgbClr val="003366"/>
                </a:solidFill>
                <a:latin typeface="Verdana"/>
                <a:cs typeface="Verdana"/>
              </a:rPr>
              <a:t>Essential Elements</a:t>
            </a:r>
          </a:p>
          <a:p>
            <a:r>
              <a:rPr lang="en-US" sz="2800" dirty="0" smtClean="0">
                <a:solidFill>
                  <a:srgbClr val="003366"/>
                </a:solidFill>
                <a:latin typeface="Verdana"/>
                <a:cs typeface="Verdana"/>
              </a:rPr>
              <a:t>of Effective Math</a:t>
            </a:r>
          </a:p>
          <a:p>
            <a:r>
              <a:rPr lang="en-US" sz="2800" dirty="0" smtClean="0">
                <a:solidFill>
                  <a:srgbClr val="003366"/>
                </a:solidFill>
                <a:latin typeface="Verdana"/>
                <a:cs typeface="Verdana"/>
              </a:rPr>
              <a:t>Programs</a:t>
            </a:r>
          </a:p>
          <a:p>
            <a:endParaRPr lang="en-US" dirty="0" smtClean="0">
              <a:solidFill>
                <a:srgbClr val="003366"/>
              </a:solidFill>
              <a:latin typeface="Verdana"/>
              <a:cs typeface="Verdana"/>
            </a:endParaRPr>
          </a:p>
          <a:p>
            <a:endParaRPr lang="en-US" dirty="0">
              <a:solidFill>
                <a:srgbClr val="003366"/>
              </a:solidFill>
              <a:latin typeface="Verdana"/>
              <a:cs typeface="Verdana"/>
            </a:endParaRPr>
          </a:p>
        </p:txBody>
      </p:sp>
      <p:sp>
        <p:nvSpPr>
          <p:cNvPr id="10" name="Right Arrow 9"/>
          <p:cNvSpPr>
            <a:spLocks noChangeAspect="1"/>
          </p:cNvSpPr>
          <p:nvPr/>
        </p:nvSpPr>
        <p:spPr>
          <a:xfrm>
            <a:off x="5897741" y="2987677"/>
            <a:ext cx="529867" cy="579540"/>
          </a:xfrm>
          <a:prstGeom prst="rightArrow">
            <a:avLst/>
          </a:prstGeom>
          <a:solidFill>
            <a:srgbClr val="0033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rgbClr val="002060"/>
                </a:solidFill>
                <a:latin typeface="Verdana"/>
                <a:cs typeface="Verdana"/>
              </a:rPr>
              <a:t>Guiding Principles </a:t>
            </a:r>
          </a:p>
          <a:p>
            <a:pPr lvl="0" algn="ctr">
              <a:spcBef>
                <a:spcPct val="0"/>
              </a:spcBef>
              <a:defRPr/>
            </a:pPr>
            <a:r>
              <a:rPr lang="en-US" sz="3600" b="1" dirty="0" smtClean="0">
                <a:solidFill>
                  <a:srgbClr val="002060"/>
                </a:solidFill>
                <a:latin typeface="Verdana"/>
                <a:cs typeface="Verdana"/>
              </a:rPr>
              <a:t>for School Mathematics</a:t>
            </a:r>
            <a:endParaRPr lang="en-US" sz="36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720728"/>
            <a:ext cx="5381625" cy="4191000"/>
          </a:xfrm>
          <a:prstGeom prst="rect">
            <a:avLst/>
          </a:prstGeom>
        </p:spPr>
        <p:txBody>
          <a:bodyPr vert="horz" lIns="91440" tIns="45720" rIns="91440" bIns="45720" rtlCol="0">
            <a:noAutofit/>
          </a:bodyPr>
          <a:lstStyle/>
          <a:p>
            <a:pPr indent="-457200">
              <a:buFont typeface="+mj-lt"/>
              <a:buAutoNum type="arabicPeriod"/>
            </a:pPr>
            <a:r>
              <a:rPr lang="en-US" sz="2600" b="1" dirty="0" smtClean="0">
                <a:solidFill>
                  <a:srgbClr val="002060"/>
                </a:solidFill>
                <a:latin typeface="Verdana"/>
                <a:cs typeface="Verdana"/>
              </a:rPr>
              <a:t>Teaching and Learning</a:t>
            </a:r>
          </a:p>
          <a:p>
            <a:pPr indent="-457200">
              <a:buFont typeface="+mj-lt"/>
              <a:buAutoNum type="arabicPeriod"/>
            </a:pPr>
            <a:endParaRPr lang="en-US" sz="2600" b="1" dirty="0" smtClean="0">
              <a:solidFill>
                <a:srgbClr val="002060"/>
              </a:solidFill>
              <a:latin typeface="Verdana"/>
              <a:cs typeface="Verdana"/>
            </a:endParaRPr>
          </a:p>
          <a:p>
            <a:pPr indent="-457200">
              <a:buFont typeface="+mj-lt"/>
              <a:buAutoNum type="arabicPeriod"/>
            </a:pPr>
            <a:r>
              <a:rPr lang="en-US" sz="2600" dirty="0" smtClean="0">
                <a:solidFill>
                  <a:srgbClr val="002060"/>
                </a:solidFill>
                <a:latin typeface="Verdana"/>
                <a:cs typeface="Verdana"/>
              </a:rPr>
              <a:t>Access and Equity</a:t>
            </a:r>
          </a:p>
          <a:p>
            <a:pPr indent="-457200">
              <a:buFont typeface="+mj-lt"/>
              <a:buAutoNum type="arabicPeriod"/>
            </a:pPr>
            <a:endParaRPr lang="en-US" sz="2600" dirty="0" smtClean="0">
              <a:solidFill>
                <a:srgbClr val="002060"/>
              </a:solidFill>
              <a:latin typeface="Verdana"/>
              <a:cs typeface="Verdana"/>
            </a:endParaRPr>
          </a:p>
          <a:p>
            <a:pPr indent="-457200">
              <a:buFont typeface="+mj-lt"/>
              <a:buAutoNum type="arabicPeriod"/>
            </a:pPr>
            <a:r>
              <a:rPr lang="en-US" sz="2600" dirty="0" smtClean="0">
                <a:solidFill>
                  <a:srgbClr val="002060"/>
                </a:solidFill>
                <a:latin typeface="Verdana"/>
                <a:cs typeface="Verdana"/>
              </a:rPr>
              <a:t>Curriculum</a:t>
            </a:r>
          </a:p>
          <a:p>
            <a:pPr indent="-457200">
              <a:buFont typeface="+mj-lt"/>
              <a:buAutoNum type="arabicPeriod"/>
            </a:pPr>
            <a:endParaRPr lang="en-US" sz="2600" dirty="0" smtClean="0">
              <a:solidFill>
                <a:srgbClr val="002060"/>
              </a:solidFill>
              <a:latin typeface="Verdana"/>
              <a:cs typeface="Verdana"/>
            </a:endParaRPr>
          </a:p>
          <a:p>
            <a:pPr indent="-457200">
              <a:buFont typeface="+mj-lt"/>
              <a:buAutoNum type="arabicPeriod"/>
            </a:pPr>
            <a:r>
              <a:rPr lang="en-US" sz="2600" dirty="0" smtClean="0">
                <a:solidFill>
                  <a:srgbClr val="002060"/>
                </a:solidFill>
                <a:latin typeface="Verdana"/>
                <a:cs typeface="Verdana"/>
              </a:rPr>
              <a:t>Tools and Technology</a:t>
            </a:r>
          </a:p>
          <a:p>
            <a:pPr indent="-457200">
              <a:buFont typeface="+mj-lt"/>
              <a:buAutoNum type="arabicPeriod"/>
            </a:pPr>
            <a:endParaRPr lang="en-US" sz="2600" dirty="0" smtClean="0">
              <a:solidFill>
                <a:srgbClr val="002060"/>
              </a:solidFill>
              <a:latin typeface="Verdana"/>
              <a:cs typeface="Verdana"/>
            </a:endParaRPr>
          </a:p>
          <a:p>
            <a:pPr indent="-457200">
              <a:buFont typeface="+mj-lt"/>
              <a:buAutoNum type="arabicPeriod"/>
            </a:pPr>
            <a:r>
              <a:rPr lang="en-US" sz="2600" dirty="0" smtClean="0">
                <a:solidFill>
                  <a:srgbClr val="002060"/>
                </a:solidFill>
                <a:latin typeface="Verdana"/>
                <a:cs typeface="Verdana"/>
              </a:rPr>
              <a:t>Assessment</a:t>
            </a:r>
          </a:p>
          <a:p>
            <a:pPr indent="-457200">
              <a:buFont typeface="+mj-lt"/>
              <a:buAutoNum type="arabicPeriod"/>
            </a:pPr>
            <a:endParaRPr lang="en-US" sz="2600" dirty="0" smtClean="0">
              <a:solidFill>
                <a:srgbClr val="002060"/>
              </a:solidFill>
              <a:latin typeface="Verdana"/>
              <a:cs typeface="Verdana"/>
            </a:endParaRPr>
          </a:p>
          <a:p>
            <a:pPr indent="-457200">
              <a:buFont typeface="+mj-lt"/>
              <a:buAutoNum type="arabicPeriod"/>
            </a:pPr>
            <a:r>
              <a:rPr lang="en-US" sz="2600" dirty="0" smtClean="0">
                <a:solidFill>
                  <a:srgbClr val="002060"/>
                </a:solidFill>
                <a:latin typeface="Verdana"/>
                <a:cs typeface="Verdana"/>
              </a:rPr>
              <a:t>Professionalism</a:t>
            </a: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6-Point Star 9"/>
          <p:cNvSpPr>
            <a:spLocks noChangeAspect="1"/>
          </p:cNvSpPr>
          <p:nvPr/>
        </p:nvSpPr>
        <p:spPr>
          <a:xfrm>
            <a:off x="6310038" y="1684221"/>
            <a:ext cx="461694" cy="445714"/>
          </a:xfrm>
          <a:prstGeom prst="star6">
            <a:avLst/>
          </a:prstGeom>
          <a:solidFill>
            <a:srgbClr val="003366"/>
          </a:solidFill>
          <a:ln>
            <a:solidFill>
              <a:srgbClr val="003366"/>
            </a:solidFill>
          </a:ln>
          <a:effectLst>
            <a:outerShdw blurRad="40000" dist="23000" dir="5400000" rotWithShape="0">
              <a:srgbClr val="003366">
                <a:alpha val="35000"/>
              </a:srgbClr>
            </a:outerShdw>
          </a:effectLst>
          <a:scene3d>
            <a:camera prst="orthographicFront"/>
            <a:lightRig rig="threePt" dir="t"/>
          </a:scene3d>
          <a:sp3d extrusionH="76200" contourW="12700">
            <a:extrusionClr>
              <a:srgbClr val="003366"/>
            </a:extrusionClr>
            <a:contourClr>
              <a:srgbClr val="003366"/>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3366"/>
              </a:solidFill>
            </a:endParaRPr>
          </a:p>
        </p:txBody>
      </p:sp>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 y="319177"/>
            <a:ext cx="9144000"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tx2"/>
                </a:solidFill>
                <a:effectLst/>
                <a:uLnTx/>
                <a:uFillTx/>
                <a:latin typeface="Verdana" pitchFamily="34" charset="0"/>
                <a:ea typeface="Verdana" pitchFamily="34" charset="0"/>
                <a:cs typeface="Verdana" pitchFamily="34" charset="0"/>
              </a:rPr>
              <a:t>FYI</a:t>
            </a:r>
          </a:p>
        </p:txBody>
      </p:sp>
      <p:sp>
        <p:nvSpPr>
          <p:cNvPr id="6" name="Rectangle 3"/>
          <p:cNvSpPr txBox="1">
            <a:spLocks noChangeArrowheads="1"/>
          </p:cNvSpPr>
          <p:nvPr/>
        </p:nvSpPr>
        <p:spPr>
          <a:xfrm>
            <a:off x="1104901" y="1967157"/>
            <a:ext cx="7620000" cy="4191000"/>
          </a:xfrm>
          <a:prstGeom prst="rect">
            <a:avLst/>
          </a:prstGeom>
        </p:spPr>
        <p:txBody>
          <a:bodyPr vert="horz" lIns="91440" tIns="45720" rIns="91440" bIns="45720" rtlCol="0">
            <a:noAutofit/>
          </a:bodyPr>
          <a:lstStyle/>
          <a:p>
            <a:pPr algn="ctr"/>
            <a:r>
              <a:rPr lang="en-US" sz="4400" dirty="0">
                <a:solidFill>
                  <a:srgbClr val="002060"/>
                </a:solidFill>
              </a:rPr>
              <a:t>Electronic copies of slides </a:t>
            </a:r>
            <a:r>
              <a:rPr lang="en-US" sz="4400" dirty="0" smtClean="0">
                <a:solidFill>
                  <a:srgbClr val="002060"/>
                </a:solidFill>
              </a:rPr>
              <a:t>will be posted at </a:t>
            </a:r>
            <a:r>
              <a:rPr lang="en-US" sz="4400" u="sng" dirty="0" smtClean="0">
                <a:solidFill>
                  <a:srgbClr val="0000FF"/>
                </a:solidFill>
              </a:rPr>
              <a:t>nctm.org/briars</a:t>
            </a:r>
            <a:r>
              <a:rPr lang="en-US" sz="4400" u="sng" dirty="0" smtClean="0">
                <a:solidFill>
                  <a:srgbClr val="0070C0"/>
                </a:solidFill>
              </a:rPr>
              <a:t> </a:t>
            </a:r>
          </a:p>
          <a:p>
            <a:pPr algn="ctr"/>
            <a:r>
              <a:rPr lang="en-US" sz="4400" dirty="0" smtClean="0">
                <a:solidFill>
                  <a:srgbClr val="002060"/>
                </a:solidFill>
              </a:rPr>
              <a:t>or are </a:t>
            </a:r>
            <a:r>
              <a:rPr lang="en-US" sz="4400" dirty="0">
                <a:solidFill>
                  <a:srgbClr val="002060"/>
                </a:solidFill>
              </a:rPr>
              <a:t>available </a:t>
            </a:r>
            <a:r>
              <a:rPr lang="en-US" sz="4400" dirty="0" smtClean="0">
                <a:solidFill>
                  <a:srgbClr val="002060"/>
                </a:solidFill>
              </a:rPr>
              <a:t>by </a:t>
            </a:r>
            <a:r>
              <a:rPr lang="en-US" sz="4400" dirty="0">
                <a:solidFill>
                  <a:srgbClr val="002060"/>
                </a:solidFill>
              </a:rPr>
              <a:t>request</a:t>
            </a:r>
            <a:endParaRPr lang="en-US" sz="4400" u="sng" dirty="0">
              <a:solidFill>
                <a:srgbClr val="002060"/>
              </a:solidFill>
            </a:endParaRPr>
          </a:p>
          <a:p>
            <a:pPr algn="ctr"/>
            <a:r>
              <a:rPr lang="en-US" sz="4400" u="sng" dirty="0" smtClean="0">
                <a:solidFill>
                  <a:srgbClr val="0070C0"/>
                </a:solidFill>
                <a:hlinkClick r:id="rId3"/>
              </a:rPr>
              <a:t>dbriars@nctm.org</a:t>
            </a:r>
            <a:endParaRPr lang="en-US" sz="4400" u="sng" dirty="0">
              <a:solidFill>
                <a:srgbClr val="0070C0"/>
              </a:solidFill>
            </a:endParaRPr>
          </a:p>
        </p:txBody>
      </p:sp>
    </p:spTree>
    <p:extLst>
      <p:ext uri="{BB962C8B-B14F-4D97-AF65-F5344CB8AC3E}">
        <p14:creationId xmlns:p14="http://schemas.microsoft.com/office/powerpoint/2010/main" val="3066631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7769021"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Candy Jar Problem</a:t>
            </a:r>
          </a:p>
        </p:txBody>
      </p:sp>
      <p:sp>
        <p:nvSpPr>
          <p:cNvPr id="6" name="Rectangle 3"/>
          <p:cNvSpPr txBox="1">
            <a:spLocks noChangeArrowheads="1"/>
          </p:cNvSpPr>
          <p:nvPr/>
        </p:nvSpPr>
        <p:spPr>
          <a:xfrm>
            <a:off x="1020617" y="1583295"/>
            <a:ext cx="7719905" cy="5130800"/>
          </a:xfrm>
          <a:prstGeom prst="rect">
            <a:avLst/>
          </a:prstGeom>
        </p:spPr>
        <p:txBody>
          <a:bodyPr vert="horz" lIns="91440" tIns="45720" rIns="91440" bIns="45720" rtlCol="0">
            <a:normAutofit/>
          </a:bodyPr>
          <a:lstStyle/>
          <a:p>
            <a:pPr marL="114300" indent="0" algn="just">
              <a:buNone/>
            </a:pPr>
            <a:r>
              <a:rPr lang="en-US" sz="2400" dirty="0" smtClean="0">
                <a:solidFill>
                  <a:srgbClr val="002060"/>
                </a:solidFill>
                <a:cs typeface="Verdana"/>
              </a:rPr>
              <a:t>A candy jar contains 5 Jolly Ranchers (squares) and 13 Jawbreakers (circles). Suppose you had a new candy jar with the same ratio of Jolly Ranchers to Jawbreakers, but it contained 100 Jolly Ranchers. How many Jawbreakers would you have?  Explain how you know.</a:t>
            </a:r>
          </a:p>
          <a:p>
            <a:endParaRPr lang="en-US" sz="1400" dirty="0" smtClean="0">
              <a:solidFill>
                <a:srgbClr val="002060"/>
              </a:solidFill>
            </a:endParaRPr>
          </a:p>
          <a:p>
            <a:pPr marL="403225" indent="-403225" algn="just">
              <a:spcAft>
                <a:spcPct val="50000"/>
              </a:spcAft>
              <a:buClr>
                <a:schemeClr val="tx2"/>
              </a:buClr>
              <a:buFont typeface="Times" charset="0"/>
              <a:buChar char="•"/>
            </a:pPr>
            <a:r>
              <a:rPr lang="en-US" sz="2400" dirty="0" smtClean="0">
                <a:solidFill>
                  <a:srgbClr val="002060"/>
                </a:solidFill>
                <a:cs typeface="Verdana"/>
              </a:rPr>
              <a:t>Please work this problem as if you were a seventh grader.</a:t>
            </a:r>
          </a:p>
          <a:p>
            <a:pPr marL="403225" indent="-403225" algn="just">
              <a:spcAft>
                <a:spcPct val="50000"/>
              </a:spcAft>
              <a:buClr>
                <a:schemeClr val="tx2"/>
              </a:buClr>
              <a:buFont typeface="Times" charset="0"/>
              <a:buChar char="•"/>
            </a:pPr>
            <a:r>
              <a:rPr lang="en-US" sz="2400" dirty="0" smtClean="0">
                <a:solidFill>
                  <a:srgbClr val="002060"/>
                </a:solidFill>
                <a:cs typeface="Verdana"/>
              </a:rPr>
              <a:t>When done, share your work with a neighbor.</a:t>
            </a:r>
          </a:p>
          <a:p>
            <a:r>
              <a:rPr lang="en-US" sz="2400" dirty="0">
                <a:solidFill>
                  <a:srgbClr val="002060"/>
                </a:solidFill>
                <a:cs typeface="Verdana"/>
              </a:rPr>
              <a:t>Discuss:</a:t>
            </a:r>
          </a:p>
          <a:p>
            <a:pPr marL="403225" indent="-403225" algn="just">
              <a:spcBef>
                <a:spcPts val="600"/>
              </a:spcBef>
              <a:spcAft>
                <a:spcPts val="600"/>
              </a:spcAft>
              <a:buClr>
                <a:schemeClr val="tx2"/>
              </a:buClr>
              <a:buFont typeface="Times" charset="0"/>
              <a:buChar char="•"/>
            </a:pPr>
            <a:r>
              <a:rPr lang="en-US" sz="2400" dirty="0">
                <a:solidFill>
                  <a:srgbClr val="002060"/>
                </a:solidFill>
                <a:cs typeface="Verdana"/>
              </a:rPr>
              <a:t>What mathematics learning could this task support?</a:t>
            </a: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nvGrpSpPr>
          <p:cNvPr id="8" name="Group 7"/>
          <p:cNvGrpSpPr/>
          <p:nvPr/>
        </p:nvGrpSpPr>
        <p:grpSpPr>
          <a:xfrm>
            <a:off x="7498250" y="319177"/>
            <a:ext cx="1246214" cy="1223828"/>
            <a:chOff x="0" y="0"/>
            <a:chExt cx="3011805" cy="3277235"/>
          </a:xfrm>
        </p:grpSpPr>
        <p:grpSp>
          <p:nvGrpSpPr>
            <p:cNvPr id="10" name="Group 7"/>
            <p:cNvGrpSpPr/>
            <p:nvPr/>
          </p:nvGrpSpPr>
          <p:grpSpPr>
            <a:xfrm>
              <a:off x="0" y="0"/>
              <a:ext cx="3011805" cy="3277235"/>
              <a:chOff x="0" y="0"/>
              <a:chExt cx="3011805" cy="3277235"/>
            </a:xfrm>
          </p:grpSpPr>
          <p:grpSp>
            <p:nvGrpSpPr>
              <p:cNvPr id="13" name="Group 10"/>
              <p:cNvGrpSpPr>
                <a:grpSpLocks/>
              </p:cNvGrpSpPr>
              <p:nvPr/>
            </p:nvGrpSpPr>
            <p:grpSpPr bwMode="auto">
              <a:xfrm>
                <a:off x="0" y="0"/>
                <a:ext cx="3011805" cy="3277235"/>
                <a:chOff x="7708" y="7499"/>
                <a:chExt cx="4743" cy="5161"/>
              </a:xfrm>
            </p:grpSpPr>
            <p:sp>
              <p:nvSpPr>
                <p:cNvPr id="32" name="Freeform 31"/>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34" name="Group 33"/>
                <p:cNvGrpSpPr>
                  <a:grpSpLocks/>
                </p:cNvGrpSpPr>
                <p:nvPr/>
              </p:nvGrpSpPr>
              <p:grpSpPr bwMode="auto">
                <a:xfrm>
                  <a:off x="10832" y="8907"/>
                  <a:ext cx="1619" cy="3696"/>
                  <a:chOff x="10832" y="8907"/>
                  <a:chExt cx="1619" cy="3696"/>
                </a:xfrm>
              </p:grpSpPr>
              <p:sp>
                <p:nvSpPr>
                  <p:cNvPr id="40" name="Freeform 39"/>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1" name="Freeform 40"/>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5" name="Rectangle 34"/>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6" name="Freeform 35"/>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Oval 37"/>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4" name="Oval 13"/>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5" name="Oval 14"/>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Rectangle 26"/>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2" name="Oval 11"/>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4205184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 y="319177"/>
            <a:ext cx="9144000"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Candy Jar Task</a:t>
            </a:r>
          </a:p>
        </p:txBody>
      </p:sp>
      <p:sp>
        <p:nvSpPr>
          <p:cNvPr id="6" name="Rectangle 5"/>
          <p:cNvSpPr/>
          <p:nvPr/>
        </p:nvSpPr>
        <p:spPr>
          <a:xfrm>
            <a:off x="1028700" y="1311206"/>
            <a:ext cx="7629320" cy="5062924"/>
          </a:xfrm>
          <a:prstGeom prst="rect">
            <a:avLst/>
          </a:prstGeom>
        </p:spPr>
        <p:txBody>
          <a:bodyPr wrap="square">
            <a:spAutoFit/>
          </a:bodyPr>
          <a:lstStyle/>
          <a:p>
            <a:pPr marL="114300" indent="0">
              <a:buNone/>
            </a:pPr>
            <a:r>
              <a:rPr lang="en-US" sz="1700" dirty="0" smtClean="0">
                <a:solidFill>
                  <a:srgbClr val="002060"/>
                </a:solidFill>
                <a:latin typeface="Verdana" pitchFamily="34" charset="0"/>
                <a:ea typeface="Verdana" pitchFamily="34" charset="0"/>
                <a:cs typeface="Verdana" pitchFamily="34" charset="0"/>
              </a:rPr>
              <a:t>Common Core State Standards 7.RP:</a:t>
            </a:r>
          </a:p>
          <a:p>
            <a:pPr marL="338138" indent="-223838">
              <a:buNone/>
            </a:pPr>
            <a:r>
              <a:rPr lang="en-US" sz="1700" dirty="0" smtClean="0">
                <a:solidFill>
                  <a:srgbClr val="002060"/>
                </a:solidFill>
                <a:latin typeface="Verdana" pitchFamily="34" charset="0"/>
                <a:ea typeface="Verdana" pitchFamily="34" charset="0"/>
                <a:cs typeface="Verdana" pitchFamily="34" charset="0"/>
              </a:rPr>
              <a:t>2. Recognize and represent proportional relationships between quantities.</a:t>
            </a:r>
          </a:p>
          <a:p>
            <a:pPr marL="571500" lvl="0" indent="-457200">
              <a:buFont typeface="+mj-lt"/>
              <a:buAutoNum type="alphaLcPeriod"/>
            </a:pPr>
            <a:r>
              <a:rPr lang="en-US" sz="1700" b="1" dirty="0" smtClean="0">
                <a:solidFill>
                  <a:srgbClr val="002060"/>
                </a:solidFill>
                <a:latin typeface="Verdana" pitchFamily="34" charset="0"/>
                <a:ea typeface="Verdana" pitchFamily="34" charset="0"/>
                <a:cs typeface="Verdana" pitchFamily="34" charset="0"/>
              </a:rPr>
              <a:t>Decide whether two quantities are in a proportional relationship</a:t>
            </a:r>
            <a:r>
              <a:rPr lang="en-US" sz="1700" dirty="0" smtClean="0">
                <a:solidFill>
                  <a:srgbClr val="002060"/>
                </a:solidFill>
                <a:latin typeface="Verdana" pitchFamily="34" charset="0"/>
                <a:ea typeface="Verdana" pitchFamily="34" charset="0"/>
                <a:cs typeface="Verdana" pitchFamily="34" charset="0"/>
              </a:rPr>
              <a:t>, e.g., by testing for equivalent ratios in a table or graphing on a coordinate plane and observing whether the graph is a straight line through the origin.</a:t>
            </a:r>
          </a:p>
          <a:p>
            <a:pPr marL="571500" lvl="0" indent="-457200">
              <a:buFont typeface="+mj-lt"/>
              <a:buAutoNum type="alphaLcPeriod"/>
            </a:pPr>
            <a:r>
              <a:rPr lang="en-US" sz="1700" b="1" dirty="0" smtClean="0">
                <a:solidFill>
                  <a:srgbClr val="002060"/>
                </a:solidFill>
                <a:latin typeface="Verdana" pitchFamily="34" charset="0"/>
                <a:ea typeface="Verdana" pitchFamily="34" charset="0"/>
                <a:cs typeface="Verdana" pitchFamily="34" charset="0"/>
              </a:rPr>
              <a:t>Identify the constant of proportionality (unit rate) in tables</a:t>
            </a:r>
            <a:r>
              <a:rPr lang="en-US" sz="1700" dirty="0" smtClean="0">
                <a:solidFill>
                  <a:srgbClr val="002060"/>
                </a:solidFill>
                <a:latin typeface="Verdana" pitchFamily="34" charset="0"/>
                <a:ea typeface="Verdana" pitchFamily="34" charset="0"/>
                <a:cs typeface="Verdana" pitchFamily="34" charset="0"/>
              </a:rPr>
              <a:t>, graphs, equations, diagrams, and verbal descriptions of proportional relationships.</a:t>
            </a:r>
          </a:p>
          <a:p>
            <a:pPr marL="571500" lvl="0" indent="-457200">
              <a:buFont typeface="+mj-lt"/>
              <a:buAutoNum type="alphaLcPeriod"/>
            </a:pPr>
            <a:r>
              <a:rPr lang="en-US" sz="1700" b="1" dirty="0" smtClean="0">
                <a:solidFill>
                  <a:srgbClr val="002060"/>
                </a:solidFill>
                <a:latin typeface="Verdana" pitchFamily="34" charset="0"/>
                <a:ea typeface="Verdana" pitchFamily="34" charset="0"/>
                <a:cs typeface="Verdana" pitchFamily="34" charset="0"/>
              </a:rPr>
              <a:t>Represent proportional relationships by equations</a:t>
            </a:r>
            <a:r>
              <a:rPr lang="en-US" sz="1700" dirty="0" smtClean="0">
                <a:solidFill>
                  <a:srgbClr val="002060"/>
                </a:solidFill>
                <a:latin typeface="Verdana" pitchFamily="34" charset="0"/>
                <a:ea typeface="Verdana" pitchFamily="34" charset="0"/>
                <a:cs typeface="Verdana" pitchFamily="34" charset="0"/>
              </a:rPr>
              <a:t>. For example, if total cost t is proportional to the number n of items purchased at a constant price p, the relationship between the total cost and the number of items can be expressed as t = pn.</a:t>
            </a:r>
          </a:p>
          <a:p>
            <a:pPr marL="571500" lvl="0" indent="-457200">
              <a:buFont typeface="+mj-lt"/>
              <a:buAutoNum type="alphaLcPeriod"/>
            </a:pPr>
            <a:r>
              <a:rPr lang="en-US" sz="1700" dirty="0" smtClean="0">
                <a:solidFill>
                  <a:srgbClr val="002060"/>
                </a:solidFill>
                <a:latin typeface="Verdana" pitchFamily="34" charset="0"/>
                <a:ea typeface="Verdana" pitchFamily="34" charset="0"/>
                <a:cs typeface="Verdana" pitchFamily="34" charset="0"/>
              </a:rPr>
              <a:t>Explain what a point (x, y) on the graph of a proportional relationship means in terms of the situation, with special attention to the points (0, 0) and (1, r) where r is the unit rate.</a:t>
            </a:r>
            <a:endParaRPr lang="en-US" sz="1700" dirty="0">
              <a:solidFill>
                <a:srgbClr val="002060"/>
              </a:solidFill>
              <a:latin typeface="Verdana" pitchFamily="34" charset="0"/>
              <a:ea typeface="Verdana" pitchFamily="34" charset="0"/>
              <a:cs typeface="Verdana" pitchFamily="34" charset="0"/>
            </a:endParaRPr>
          </a:p>
        </p:txBody>
      </p:sp>
      <p:grpSp>
        <p:nvGrpSpPr>
          <p:cNvPr id="2" name="Group 10"/>
          <p:cNvGrpSpPr/>
          <p:nvPr/>
        </p:nvGrpSpPr>
        <p:grpSpPr>
          <a:xfrm>
            <a:off x="7498250" y="319177"/>
            <a:ext cx="1246214" cy="1223828"/>
            <a:chOff x="0" y="0"/>
            <a:chExt cx="3011805" cy="3277235"/>
          </a:xfrm>
        </p:grpSpPr>
        <p:grpSp>
          <p:nvGrpSpPr>
            <p:cNvPr id="3" name="Group 7"/>
            <p:cNvGrpSpPr/>
            <p:nvPr/>
          </p:nvGrpSpPr>
          <p:grpSpPr>
            <a:xfrm>
              <a:off x="0" y="0"/>
              <a:ext cx="3011805" cy="3277235"/>
              <a:chOff x="0" y="0"/>
              <a:chExt cx="3011805" cy="3277235"/>
            </a:xfrm>
          </p:grpSpPr>
          <p:grpSp>
            <p:nvGrpSpPr>
              <p:cNvPr id="7" name="Group 10"/>
              <p:cNvGrpSpPr>
                <a:grpSpLocks/>
              </p:cNvGrpSpPr>
              <p:nvPr/>
            </p:nvGrpSpPr>
            <p:grpSpPr bwMode="auto">
              <a:xfrm>
                <a:off x="0" y="0"/>
                <a:ext cx="3011805" cy="3277235"/>
                <a:chOff x="7708" y="7499"/>
                <a:chExt cx="4743" cy="5161"/>
              </a:xfrm>
            </p:grpSpPr>
            <p:sp>
              <p:nvSpPr>
                <p:cNvPr id="33" name="Freeform 32"/>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4" name="Freeform 33"/>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8" name="Group 34"/>
                <p:cNvGrpSpPr>
                  <a:grpSpLocks/>
                </p:cNvGrpSpPr>
                <p:nvPr/>
              </p:nvGrpSpPr>
              <p:grpSpPr bwMode="auto">
                <a:xfrm>
                  <a:off x="10832" y="8907"/>
                  <a:ext cx="1619" cy="3696"/>
                  <a:chOff x="10832" y="8907"/>
                  <a:chExt cx="1619" cy="3696"/>
                </a:xfrm>
              </p:grpSpPr>
              <p:sp>
                <p:nvSpPr>
                  <p:cNvPr id="41" name="Freeform 40"/>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2" name="Freeform 41"/>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6" name="Rectangle 35"/>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Freeform 37"/>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Oval 39"/>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5" name="Oval 14"/>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Oval 26"/>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2" name="Rectangle 31"/>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3" name="Oval 12"/>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88093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68990" y="274638"/>
            <a:ext cx="7717810" cy="1143000"/>
          </a:xfrm>
        </p:spPr>
        <p:txBody>
          <a:bodyPr>
            <a:normAutofit/>
          </a:bodyPr>
          <a:lstStyle/>
          <a:p>
            <a:pPr eaLnBrk="1" hangingPunct="1"/>
            <a:r>
              <a:rPr lang="en-US" sz="3600" b="1" dirty="0" smtClean="0">
                <a:solidFill>
                  <a:srgbClr val="003366"/>
                </a:solidFill>
              </a:rPr>
              <a:t>Standards for Mathematical Practice</a:t>
            </a:r>
          </a:p>
        </p:txBody>
      </p:sp>
      <p:sp>
        <p:nvSpPr>
          <p:cNvPr id="31747" name="Rectangle 3"/>
          <p:cNvSpPr>
            <a:spLocks noGrp="1" noChangeArrowheads="1"/>
          </p:cNvSpPr>
          <p:nvPr>
            <p:ph idx="1"/>
          </p:nvPr>
        </p:nvSpPr>
        <p:spPr>
          <a:xfrm>
            <a:off x="968990" y="1313597"/>
            <a:ext cx="7908878" cy="4525963"/>
          </a:xfrm>
        </p:spPr>
        <p:txBody>
          <a:bodyPr>
            <a:noAutofit/>
          </a:bodyPr>
          <a:lstStyle/>
          <a:p>
            <a:pPr marL="990600" lvl="1" indent="-533400" eaLnBrk="1" hangingPunct="1">
              <a:lnSpc>
                <a:spcPct val="85000"/>
              </a:lnSpc>
              <a:spcAft>
                <a:spcPct val="10000"/>
              </a:spcAft>
              <a:buFontTx/>
              <a:buAutoNum type="arabicPeriod"/>
            </a:pPr>
            <a:r>
              <a:rPr lang="en-US" dirty="0" smtClean="0">
                <a:solidFill>
                  <a:srgbClr val="003366"/>
                </a:solidFill>
              </a:rPr>
              <a:t>Make sense of problems and persevere in solving them.</a:t>
            </a:r>
          </a:p>
          <a:p>
            <a:pPr marL="990600" lvl="1" indent="-533400" eaLnBrk="1" hangingPunct="1">
              <a:lnSpc>
                <a:spcPct val="85000"/>
              </a:lnSpc>
              <a:spcAft>
                <a:spcPct val="10000"/>
              </a:spcAft>
              <a:buFontTx/>
              <a:buAutoNum type="arabicPeriod"/>
            </a:pPr>
            <a:r>
              <a:rPr lang="en-US" dirty="0" smtClean="0">
                <a:solidFill>
                  <a:srgbClr val="003366"/>
                </a:solidFill>
              </a:rPr>
              <a:t>Reason abstractly and quantitatively.</a:t>
            </a:r>
          </a:p>
          <a:p>
            <a:pPr marL="990600" lvl="1" indent="-533400" eaLnBrk="1" hangingPunct="1">
              <a:lnSpc>
                <a:spcPct val="85000"/>
              </a:lnSpc>
              <a:spcAft>
                <a:spcPct val="10000"/>
              </a:spcAft>
              <a:buFontTx/>
              <a:buAutoNum type="arabicPeriod"/>
            </a:pPr>
            <a:r>
              <a:rPr lang="en-US" dirty="0" smtClean="0">
                <a:solidFill>
                  <a:srgbClr val="003366"/>
                </a:solidFill>
              </a:rPr>
              <a:t>Construct viable arguments and critique the reasoning of others.</a:t>
            </a:r>
          </a:p>
          <a:p>
            <a:pPr marL="990600" lvl="1" indent="-533400" eaLnBrk="1" hangingPunct="1">
              <a:lnSpc>
                <a:spcPct val="85000"/>
              </a:lnSpc>
              <a:spcAft>
                <a:spcPct val="10000"/>
              </a:spcAft>
              <a:buFontTx/>
              <a:buAutoNum type="arabicPeriod"/>
            </a:pPr>
            <a:r>
              <a:rPr lang="en-US" dirty="0" smtClean="0">
                <a:solidFill>
                  <a:srgbClr val="003366"/>
                </a:solidFill>
              </a:rPr>
              <a:t>Model with mathematics. </a:t>
            </a:r>
          </a:p>
          <a:p>
            <a:pPr marL="990600" lvl="1" indent="-533400" eaLnBrk="1" hangingPunct="1">
              <a:lnSpc>
                <a:spcPct val="85000"/>
              </a:lnSpc>
              <a:spcAft>
                <a:spcPct val="10000"/>
              </a:spcAft>
              <a:buFontTx/>
              <a:buAutoNum type="arabicPeriod"/>
            </a:pPr>
            <a:r>
              <a:rPr lang="en-US" dirty="0" smtClean="0">
                <a:solidFill>
                  <a:srgbClr val="003366"/>
                </a:solidFill>
              </a:rPr>
              <a:t>Use appropriate tools strategically.</a:t>
            </a:r>
          </a:p>
          <a:p>
            <a:pPr marL="990600" lvl="1" indent="-533400" eaLnBrk="1" hangingPunct="1">
              <a:lnSpc>
                <a:spcPct val="85000"/>
              </a:lnSpc>
              <a:spcAft>
                <a:spcPct val="10000"/>
              </a:spcAft>
              <a:buFontTx/>
              <a:buAutoNum type="arabicPeriod"/>
            </a:pPr>
            <a:r>
              <a:rPr lang="en-US" dirty="0" smtClean="0">
                <a:solidFill>
                  <a:srgbClr val="003366"/>
                </a:solidFill>
              </a:rPr>
              <a:t>Attend to precision.</a:t>
            </a:r>
          </a:p>
          <a:p>
            <a:pPr marL="990600" lvl="1" indent="-533400" eaLnBrk="1" hangingPunct="1">
              <a:lnSpc>
                <a:spcPct val="85000"/>
              </a:lnSpc>
              <a:spcAft>
                <a:spcPct val="10000"/>
              </a:spcAft>
              <a:buFontTx/>
              <a:buAutoNum type="arabicPeriod"/>
            </a:pPr>
            <a:r>
              <a:rPr lang="en-US" dirty="0" smtClean="0">
                <a:solidFill>
                  <a:srgbClr val="003366"/>
                </a:solidFill>
              </a:rPr>
              <a:t>Look for and make use of structure.</a:t>
            </a:r>
          </a:p>
          <a:p>
            <a:pPr marL="990600" lvl="1" indent="-533400" eaLnBrk="1" hangingPunct="1">
              <a:lnSpc>
                <a:spcPct val="85000"/>
              </a:lnSpc>
              <a:spcAft>
                <a:spcPct val="10000"/>
              </a:spcAft>
              <a:buFontTx/>
              <a:buAutoNum type="arabicPeriod"/>
            </a:pPr>
            <a:r>
              <a:rPr lang="en-US" dirty="0" smtClean="0">
                <a:solidFill>
                  <a:srgbClr val="003366"/>
                </a:solidFill>
              </a:rPr>
              <a:t>Look for and express regularity in repeated reasoning.</a:t>
            </a:r>
          </a:p>
        </p:txBody>
      </p:sp>
    </p:spTree>
    <p:extLst>
      <p:ext uri="{BB962C8B-B14F-4D97-AF65-F5344CB8AC3E}">
        <p14:creationId xmlns:p14="http://schemas.microsoft.com/office/powerpoint/2010/main" val="4207179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273497"/>
            <a:ext cx="7705839"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The Case of Mr. Donnelly</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38952" y="1598654"/>
            <a:ext cx="7450049" cy="4191000"/>
          </a:xfrm>
          <a:prstGeom prst="rect">
            <a:avLst/>
          </a:prstGeom>
        </p:spPr>
        <p:txBody>
          <a:bodyPr vert="horz" lIns="91440" tIns="45720" rIns="91440" bIns="45720" rtlCol="0">
            <a:noAutofit/>
          </a:bodyPr>
          <a:lstStyle/>
          <a:p>
            <a:pPr marL="342900" indent="-342900">
              <a:buFont typeface="Arial"/>
              <a:buChar char="•"/>
            </a:pPr>
            <a:r>
              <a:rPr lang="en-US" sz="2400" dirty="0" smtClean="0">
                <a:solidFill>
                  <a:srgbClr val="002060"/>
                </a:solidFill>
                <a:latin typeface="Verdana"/>
                <a:cs typeface="Verdana"/>
              </a:rPr>
              <a:t>Read the Case of Mr. Donnelly and study the strategies used by his students.</a:t>
            </a:r>
          </a:p>
          <a:p>
            <a:pPr marL="342900" indent="-342900">
              <a:buFont typeface="Arial"/>
              <a:buChar char="•"/>
            </a:pPr>
            <a:endParaRPr lang="en-US" sz="2400" dirty="0" smtClean="0">
              <a:solidFill>
                <a:srgbClr val="002060"/>
              </a:solidFill>
              <a:latin typeface="Verdana"/>
              <a:cs typeface="Verdana"/>
            </a:endParaRPr>
          </a:p>
          <a:p>
            <a:pPr marL="342900" indent="-342900">
              <a:buFont typeface="Arial"/>
              <a:buChar char="•"/>
            </a:pPr>
            <a:r>
              <a:rPr lang="en-US" sz="2400" dirty="0" smtClean="0">
                <a:solidFill>
                  <a:srgbClr val="002060"/>
                </a:solidFill>
                <a:latin typeface="Verdana"/>
                <a:cs typeface="Verdana"/>
              </a:rPr>
              <a:t>Make note of what Mr. Donnelly did before or during instruction to support his students’ learning and understanding of proportional relationships.</a:t>
            </a:r>
          </a:p>
          <a:p>
            <a:pPr marL="342900" indent="-342900">
              <a:buFont typeface="Arial"/>
              <a:buChar char="•"/>
            </a:pPr>
            <a:endParaRPr lang="en-US" sz="2400" dirty="0" smtClean="0">
              <a:solidFill>
                <a:srgbClr val="002060"/>
              </a:solidFill>
              <a:latin typeface="Verdana"/>
              <a:cs typeface="Verdana"/>
            </a:endParaRPr>
          </a:p>
          <a:p>
            <a:pPr marL="342900" indent="-342900">
              <a:buFont typeface="Arial"/>
              <a:buChar char="•"/>
            </a:pPr>
            <a:r>
              <a:rPr lang="en-US" sz="2400" dirty="0" smtClean="0">
                <a:solidFill>
                  <a:srgbClr val="002060"/>
                </a:solidFill>
                <a:latin typeface="Verdana"/>
                <a:cs typeface="Verdana"/>
              </a:rPr>
              <a:t>Talk with a shoulder-partner about the actions and interactions that you identified as supporting student learning.</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nvGrpSpPr>
          <p:cNvPr id="8" name="Group 7"/>
          <p:cNvGrpSpPr/>
          <p:nvPr/>
        </p:nvGrpSpPr>
        <p:grpSpPr>
          <a:xfrm>
            <a:off x="7688349" y="233218"/>
            <a:ext cx="1246214" cy="1223828"/>
            <a:chOff x="0" y="0"/>
            <a:chExt cx="3011805" cy="3277235"/>
          </a:xfrm>
        </p:grpSpPr>
        <p:grpSp>
          <p:nvGrpSpPr>
            <p:cNvPr id="10" name="Group 7"/>
            <p:cNvGrpSpPr/>
            <p:nvPr/>
          </p:nvGrpSpPr>
          <p:grpSpPr>
            <a:xfrm>
              <a:off x="0" y="0"/>
              <a:ext cx="3011805" cy="3277235"/>
              <a:chOff x="0" y="0"/>
              <a:chExt cx="3011805" cy="3277235"/>
            </a:xfrm>
          </p:grpSpPr>
          <p:grpSp>
            <p:nvGrpSpPr>
              <p:cNvPr id="13" name="Group 10"/>
              <p:cNvGrpSpPr>
                <a:grpSpLocks/>
              </p:cNvGrpSpPr>
              <p:nvPr/>
            </p:nvGrpSpPr>
            <p:grpSpPr bwMode="auto">
              <a:xfrm>
                <a:off x="0" y="0"/>
                <a:ext cx="3011805" cy="3277235"/>
                <a:chOff x="7708" y="7499"/>
                <a:chExt cx="4743" cy="5161"/>
              </a:xfrm>
            </p:grpSpPr>
            <p:sp>
              <p:nvSpPr>
                <p:cNvPr id="32" name="Freeform 31"/>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34" name="Group 33"/>
                <p:cNvGrpSpPr>
                  <a:grpSpLocks/>
                </p:cNvGrpSpPr>
                <p:nvPr/>
              </p:nvGrpSpPr>
              <p:grpSpPr bwMode="auto">
                <a:xfrm>
                  <a:off x="10832" y="8907"/>
                  <a:ext cx="1619" cy="3696"/>
                  <a:chOff x="10832" y="8907"/>
                  <a:chExt cx="1619" cy="3696"/>
                </a:xfrm>
              </p:grpSpPr>
              <p:sp>
                <p:nvSpPr>
                  <p:cNvPr id="40" name="Freeform 39"/>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1" name="Freeform 40"/>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5" name="Rectangle 34"/>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6" name="Freeform 35"/>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Oval 37"/>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4" name="Oval 13"/>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5" name="Oval 14"/>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Rectangle 26"/>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2" name="Oval 11"/>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Principle on Teaching and Learning</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720728"/>
            <a:ext cx="7286625" cy="4191000"/>
          </a:xfrm>
          <a:prstGeom prst="rect">
            <a:avLst/>
          </a:prstGeom>
        </p:spPr>
        <p:txBody>
          <a:bodyPr vert="horz" lIns="91440" tIns="45720" rIns="91440" bIns="45720" rtlCol="0">
            <a:noAutofit/>
          </a:bodyPr>
          <a:lstStyle/>
          <a:p>
            <a:pPr algn="ctr">
              <a:lnSpc>
                <a:spcPct val="150000"/>
              </a:lnSpc>
            </a:pPr>
            <a:r>
              <a:rPr lang="en-US" sz="2400" dirty="0" smtClean="0">
                <a:solidFill>
                  <a:srgbClr val="002060"/>
                </a:solidFill>
                <a:latin typeface="Verdana"/>
                <a:cs typeface="Verdana"/>
              </a:rPr>
              <a:t>An excellent mathematics program requires effective teaching that engages students in meaningful learning through individual and collaborative experiences that promote their ability to make sense of mathematical ideas and reason mathematically. </a:t>
            </a: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i="1" dirty="0" smtClean="0">
                <a:solidFill>
                  <a:srgbClr val="002060"/>
                </a:solidFill>
                <a:latin typeface="Verdana"/>
                <a:cs typeface="Verdana"/>
              </a:rPr>
              <a:t>Effective</a:t>
            </a:r>
            <a:r>
              <a:rPr lang="en-US" sz="2800" b="1" dirty="0" smtClean="0">
                <a:solidFill>
                  <a:srgbClr val="002060"/>
                </a:solidFill>
                <a:latin typeface="Verdana"/>
                <a:cs typeface="Verdana"/>
              </a:rPr>
              <a:t> </a:t>
            </a:r>
          </a:p>
          <a:p>
            <a:pPr lvl="0" algn="ctr">
              <a:spcBef>
                <a:spcPct val="0"/>
              </a:spcBef>
              <a:defRPr/>
            </a:pPr>
            <a:r>
              <a:rPr lang="en-US" sz="2800" b="1" dirty="0" smtClean="0">
                <a:solidFill>
                  <a:srgbClr val="002060"/>
                </a:solidFill>
                <a:latin typeface="Verdana"/>
                <a:cs typeface="Verdana"/>
              </a:rPr>
              <a:t>Mathematics Teaching Practices</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2" y="1663700"/>
            <a:ext cx="7659335" cy="4438528"/>
          </a:xfrm>
          <a:prstGeom prst="rect">
            <a:avLst/>
          </a:prstGeom>
        </p:spPr>
        <p:txBody>
          <a:bodyPr vert="horz" lIns="91440" tIns="45720" rIns="91440" bIns="45720" rtlCol="0">
            <a:noAutofit/>
          </a:bodyPr>
          <a:lstStyle/>
          <a:p>
            <a:pPr marL="693738" lvl="0" indent="-579438">
              <a:spcAft>
                <a:spcPts val="600"/>
              </a:spcAft>
              <a:buFont typeface="+mj-lt"/>
              <a:buAutoNum type="arabicPeriod"/>
            </a:pPr>
            <a:r>
              <a:rPr lang="en-US" sz="2100" dirty="0" smtClean="0">
                <a:solidFill>
                  <a:srgbClr val="002060"/>
                </a:solidFill>
                <a:latin typeface="Verdana"/>
                <a:cs typeface="Verdana"/>
              </a:rPr>
              <a:t>Establish mathematics </a:t>
            </a:r>
            <a:r>
              <a:rPr lang="en-US" sz="2100" b="1" dirty="0" smtClean="0">
                <a:solidFill>
                  <a:srgbClr val="002060"/>
                </a:solidFill>
                <a:latin typeface="Verdana"/>
                <a:cs typeface="Verdana"/>
              </a:rPr>
              <a:t>goals</a:t>
            </a:r>
            <a:r>
              <a:rPr lang="en-US" sz="2100" dirty="0" smtClean="0">
                <a:solidFill>
                  <a:srgbClr val="002060"/>
                </a:solidFill>
                <a:latin typeface="Verdana"/>
                <a:cs typeface="Verdana"/>
              </a:rPr>
              <a:t> to focus learning.</a:t>
            </a:r>
          </a:p>
          <a:p>
            <a:pPr marL="693738" lvl="0" indent="-579438">
              <a:spcAft>
                <a:spcPts val="600"/>
              </a:spcAft>
              <a:buFont typeface="+mj-lt"/>
              <a:buAutoNum type="arabicPeriod"/>
            </a:pPr>
            <a:r>
              <a:rPr lang="en-US" sz="2100" dirty="0" smtClean="0">
                <a:solidFill>
                  <a:srgbClr val="002060"/>
                </a:solidFill>
                <a:latin typeface="Verdana"/>
                <a:cs typeface="Verdana"/>
              </a:rPr>
              <a:t>Implement </a:t>
            </a:r>
            <a:r>
              <a:rPr lang="en-US" sz="2100" b="1" dirty="0" smtClean="0">
                <a:solidFill>
                  <a:srgbClr val="002060"/>
                </a:solidFill>
                <a:latin typeface="Verdana"/>
                <a:cs typeface="Verdana"/>
              </a:rPr>
              <a:t>tasks</a:t>
            </a:r>
            <a:r>
              <a:rPr lang="en-US" sz="2100" dirty="0" smtClean="0">
                <a:solidFill>
                  <a:srgbClr val="002060"/>
                </a:solidFill>
                <a:latin typeface="Verdana"/>
                <a:cs typeface="Verdana"/>
              </a:rPr>
              <a:t> that promote reasoning and problem solving. </a:t>
            </a:r>
          </a:p>
          <a:p>
            <a:pPr marL="693738" lvl="0" indent="-579438">
              <a:spcAft>
                <a:spcPts val="600"/>
              </a:spcAft>
              <a:buFont typeface="+mj-lt"/>
              <a:buAutoNum type="arabicPeriod"/>
            </a:pPr>
            <a:r>
              <a:rPr lang="en-US" sz="2100" dirty="0" smtClean="0">
                <a:solidFill>
                  <a:srgbClr val="002060"/>
                </a:solidFill>
                <a:latin typeface="Verdana"/>
                <a:cs typeface="Verdana"/>
              </a:rPr>
              <a:t>Use and connect mathematical </a:t>
            </a:r>
            <a:r>
              <a:rPr lang="en-US" sz="2100" b="1" dirty="0" smtClean="0">
                <a:solidFill>
                  <a:srgbClr val="002060"/>
                </a:solidFill>
                <a:latin typeface="Verdana"/>
                <a:cs typeface="Verdana"/>
              </a:rPr>
              <a:t>representations.</a:t>
            </a:r>
          </a:p>
          <a:p>
            <a:pPr marL="693738" lvl="0" indent="-579438">
              <a:spcAft>
                <a:spcPts val="600"/>
              </a:spcAft>
              <a:buFont typeface="+mj-lt"/>
              <a:buAutoNum type="arabicPeriod"/>
            </a:pPr>
            <a:r>
              <a:rPr lang="en-US" sz="2100" dirty="0" smtClean="0">
                <a:solidFill>
                  <a:srgbClr val="002060"/>
                </a:solidFill>
                <a:latin typeface="Verdana"/>
                <a:cs typeface="Verdana"/>
              </a:rPr>
              <a:t>Facilitate meaningful mathematical </a:t>
            </a:r>
            <a:r>
              <a:rPr lang="en-US" sz="2100" b="1" dirty="0" smtClean="0">
                <a:solidFill>
                  <a:srgbClr val="002060"/>
                </a:solidFill>
                <a:latin typeface="Verdana"/>
                <a:cs typeface="Verdana"/>
              </a:rPr>
              <a:t>discourse</a:t>
            </a:r>
            <a:r>
              <a:rPr lang="en-US" sz="2100" i="1" dirty="0" smtClean="0">
                <a:solidFill>
                  <a:srgbClr val="002060"/>
                </a:solidFill>
                <a:latin typeface="Verdana"/>
                <a:cs typeface="Verdana"/>
              </a:rPr>
              <a:t>. </a:t>
            </a:r>
          </a:p>
          <a:p>
            <a:pPr marL="693738" lvl="0" indent="-579438">
              <a:spcAft>
                <a:spcPts val="600"/>
              </a:spcAft>
              <a:buFont typeface="+mj-lt"/>
              <a:buAutoNum type="arabicPeriod"/>
            </a:pPr>
            <a:r>
              <a:rPr lang="en-US" sz="2100" dirty="0" smtClean="0">
                <a:solidFill>
                  <a:srgbClr val="002060"/>
                </a:solidFill>
                <a:latin typeface="Verdana"/>
                <a:cs typeface="Verdana"/>
              </a:rPr>
              <a:t>Pose purposeful </a:t>
            </a:r>
            <a:r>
              <a:rPr lang="en-US" sz="2100" b="1" dirty="0" smtClean="0">
                <a:solidFill>
                  <a:srgbClr val="002060"/>
                </a:solidFill>
                <a:latin typeface="Verdana"/>
                <a:cs typeface="Verdana"/>
              </a:rPr>
              <a:t>questions</a:t>
            </a:r>
            <a:r>
              <a:rPr lang="en-US" sz="2100" dirty="0" smtClean="0">
                <a:solidFill>
                  <a:srgbClr val="002060"/>
                </a:solidFill>
                <a:latin typeface="Verdana"/>
                <a:cs typeface="Verdana"/>
              </a:rPr>
              <a:t>.</a:t>
            </a:r>
          </a:p>
          <a:p>
            <a:pPr marL="693738" lvl="0" indent="-579438">
              <a:spcAft>
                <a:spcPts val="600"/>
              </a:spcAft>
              <a:buFont typeface="+mj-lt"/>
              <a:buAutoNum type="arabicPeriod"/>
            </a:pPr>
            <a:r>
              <a:rPr lang="en-US" sz="2100" dirty="0" smtClean="0">
                <a:solidFill>
                  <a:srgbClr val="002060"/>
                </a:solidFill>
                <a:latin typeface="Verdana"/>
                <a:cs typeface="Verdana"/>
              </a:rPr>
              <a:t>Build </a:t>
            </a:r>
            <a:r>
              <a:rPr lang="en-US" sz="2100" b="1" dirty="0" smtClean="0">
                <a:solidFill>
                  <a:srgbClr val="002060"/>
                </a:solidFill>
                <a:latin typeface="Verdana"/>
                <a:cs typeface="Verdana"/>
              </a:rPr>
              <a:t>procedural fluency </a:t>
            </a:r>
            <a:r>
              <a:rPr lang="en-US" sz="2100" dirty="0" smtClean="0">
                <a:solidFill>
                  <a:srgbClr val="002060"/>
                </a:solidFill>
                <a:latin typeface="Verdana"/>
                <a:cs typeface="Verdana"/>
              </a:rPr>
              <a:t>from conceptual understanding.</a:t>
            </a:r>
          </a:p>
          <a:p>
            <a:pPr marL="693738" lvl="0" indent="-579438">
              <a:spcAft>
                <a:spcPts val="600"/>
              </a:spcAft>
              <a:buFont typeface="+mj-lt"/>
              <a:buAutoNum type="arabicPeriod"/>
            </a:pPr>
            <a:r>
              <a:rPr lang="en-US" sz="2100" dirty="0" smtClean="0">
                <a:solidFill>
                  <a:srgbClr val="002060"/>
                </a:solidFill>
                <a:latin typeface="Verdana"/>
                <a:cs typeface="Verdana"/>
              </a:rPr>
              <a:t>Support </a:t>
            </a:r>
            <a:r>
              <a:rPr lang="en-US" sz="2100" b="1" dirty="0" smtClean="0">
                <a:solidFill>
                  <a:srgbClr val="002060"/>
                </a:solidFill>
                <a:latin typeface="Verdana"/>
                <a:cs typeface="Verdana"/>
              </a:rPr>
              <a:t>productive struggle</a:t>
            </a:r>
            <a:r>
              <a:rPr lang="en-US" sz="2100" dirty="0" smtClean="0">
                <a:solidFill>
                  <a:srgbClr val="002060"/>
                </a:solidFill>
                <a:latin typeface="Verdana"/>
                <a:cs typeface="Verdana"/>
              </a:rPr>
              <a:t> in learning mathematics. </a:t>
            </a:r>
          </a:p>
          <a:p>
            <a:pPr marL="693738" lvl="0" indent="-579438">
              <a:spcAft>
                <a:spcPts val="600"/>
              </a:spcAft>
              <a:buFont typeface="+mj-lt"/>
              <a:buAutoNum type="arabicPeriod"/>
            </a:pPr>
            <a:r>
              <a:rPr lang="en-US" sz="2100" b="1" dirty="0" smtClean="0">
                <a:solidFill>
                  <a:srgbClr val="002060"/>
                </a:solidFill>
                <a:latin typeface="Verdana"/>
                <a:cs typeface="Verdana"/>
              </a:rPr>
              <a:t>Elicit and use evidence </a:t>
            </a:r>
            <a:r>
              <a:rPr lang="en-US" sz="2100" dirty="0" smtClean="0">
                <a:solidFill>
                  <a:srgbClr val="002060"/>
                </a:solidFill>
                <a:latin typeface="Verdana"/>
                <a:cs typeface="Verdana"/>
              </a:rPr>
              <a:t>of student thinking.</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Establish Mathematics Goals </a:t>
            </a:r>
          </a:p>
          <a:p>
            <a:pPr lvl="0" algn="ctr">
              <a:spcBef>
                <a:spcPct val="0"/>
              </a:spcBef>
              <a:defRPr/>
            </a:pPr>
            <a:r>
              <a:rPr lang="en-US" sz="2800" b="1" dirty="0" smtClean="0">
                <a:solidFill>
                  <a:srgbClr val="002060"/>
                </a:solidFill>
                <a:latin typeface="Verdana"/>
                <a:ea typeface="Verdana" pitchFamily="34" charset="0"/>
                <a:cs typeface="Verdana"/>
              </a:rPr>
              <a:t>To Focus Learning</a:t>
            </a: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a:spcBef>
                <a:spcPts val="600"/>
              </a:spcBef>
              <a:buNone/>
            </a:pPr>
            <a:r>
              <a:rPr lang="en-US" sz="2200" dirty="0" smtClean="0">
                <a:solidFill>
                  <a:srgbClr val="002060"/>
                </a:solidFill>
                <a:latin typeface="Verdana"/>
                <a:cs typeface="Verdana"/>
              </a:rPr>
              <a:t>Learning Goals should:</a:t>
            </a:r>
          </a:p>
          <a:p>
            <a:pPr marL="342900" indent="-342900">
              <a:spcBef>
                <a:spcPts val="600"/>
              </a:spcBef>
              <a:buFont typeface="Arial"/>
              <a:buChar char="•"/>
            </a:pPr>
            <a:r>
              <a:rPr lang="en-US" sz="2200" dirty="0" smtClean="0">
                <a:solidFill>
                  <a:srgbClr val="002060"/>
                </a:solidFill>
                <a:latin typeface="Verdana"/>
                <a:cs typeface="Verdana"/>
              </a:rPr>
              <a:t>Clearly state what it is students are to learn and understand about mathematics as the result of instruction;</a:t>
            </a:r>
          </a:p>
          <a:p>
            <a:pPr marL="342900" indent="-342900">
              <a:spcBef>
                <a:spcPts val="600"/>
              </a:spcBef>
              <a:buFont typeface="Arial"/>
              <a:buChar char="•"/>
            </a:pPr>
            <a:r>
              <a:rPr lang="en-US" sz="2200" dirty="0" smtClean="0">
                <a:solidFill>
                  <a:srgbClr val="002060"/>
                </a:solidFill>
                <a:latin typeface="Verdana"/>
                <a:cs typeface="Verdana"/>
              </a:rPr>
              <a:t>Be situated within learning progressions; and</a:t>
            </a:r>
          </a:p>
          <a:p>
            <a:pPr marL="342900" indent="-342900">
              <a:spcBef>
                <a:spcPts val="600"/>
              </a:spcBef>
              <a:buFont typeface="Arial"/>
              <a:buChar char="•"/>
            </a:pPr>
            <a:r>
              <a:rPr lang="en-US" sz="2200" dirty="0" smtClean="0">
                <a:solidFill>
                  <a:srgbClr val="002060"/>
                </a:solidFill>
                <a:latin typeface="Verdana"/>
                <a:cs typeface="Verdana"/>
              </a:rPr>
              <a:t>Frame the decisions that teachers make during a lesson.</a:t>
            </a:r>
          </a:p>
          <a:p>
            <a:endParaRPr lang="en-US" sz="3200" dirty="0" smtClean="0">
              <a:solidFill>
                <a:srgbClr val="002060"/>
              </a:solidFill>
              <a:latin typeface="Verdana"/>
              <a:cs typeface="Verdana"/>
            </a:endParaRPr>
          </a:p>
          <a:p>
            <a:pPr marL="114300" indent="0">
              <a:buNone/>
            </a:pPr>
            <a:r>
              <a:rPr lang="en-US" sz="2200" i="1" dirty="0" smtClean="0">
                <a:solidFill>
                  <a:srgbClr val="002060"/>
                </a:solidFill>
                <a:latin typeface="Verdana"/>
                <a:cs typeface="Verdana"/>
              </a:rPr>
              <a:t>Formulating clear, explicit learning goals sets the stage for everything else. </a:t>
            </a:r>
          </a:p>
          <a:p>
            <a:pPr marL="114300" indent="0">
              <a:buNone/>
            </a:pPr>
            <a:endParaRPr lang="en-US" sz="1050" b="1" i="1" dirty="0" smtClean="0">
              <a:solidFill>
                <a:srgbClr val="002060"/>
              </a:solidFill>
              <a:latin typeface="Verdana"/>
              <a:cs typeface="Verdana"/>
            </a:endParaRPr>
          </a:p>
          <a:p>
            <a:pPr marL="114300" indent="0" algn="r">
              <a:buNone/>
            </a:pPr>
            <a:r>
              <a:rPr lang="en-US" sz="2000" dirty="0" smtClean="0">
                <a:solidFill>
                  <a:srgbClr val="002060"/>
                </a:solidFill>
                <a:latin typeface="Verdana"/>
                <a:cs typeface="Verdana"/>
              </a:rPr>
              <a:t>(Hiebert, Morris, Berk, &amp; Janssen, 2007, p.57)</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 y="319177"/>
            <a:ext cx="9144000"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Candy Jar Task</a:t>
            </a:r>
          </a:p>
        </p:txBody>
      </p:sp>
      <p:sp>
        <p:nvSpPr>
          <p:cNvPr id="6" name="Rectangle 5"/>
          <p:cNvSpPr/>
          <p:nvPr/>
        </p:nvSpPr>
        <p:spPr>
          <a:xfrm>
            <a:off x="1028700" y="1311206"/>
            <a:ext cx="7629320" cy="5062924"/>
          </a:xfrm>
          <a:prstGeom prst="rect">
            <a:avLst/>
          </a:prstGeom>
        </p:spPr>
        <p:txBody>
          <a:bodyPr wrap="square">
            <a:spAutoFit/>
          </a:bodyPr>
          <a:lstStyle/>
          <a:p>
            <a:pPr marL="114300" indent="0">
              <a:buNone/>
            </a:pPr>
            <a:r>
              <a:rPr lang="en-US" sz="1700" dirty="0" smtClean="0">
                <a:solidFill>
                  <a:srgbClr val="002060"/>
                </a:solidFill>
                <a:latin typeface="Verdana" pitchFamily="34" charset="0"/>
                <a:ea typeface="Verdana" pitchFamily="34" charset="0"/>
                <a:cs typeface="Verdana" pitchFamily="34" charset="0"/>
              </a:rPr>
              <a:t>Common Core State Standards 7.RP:</a:t>
            </a:r>
          </a:p>
          <a:p>
            <a:pPr marL="338138" indent="-223838">
              <a:buNone/>
            </a:pPr>
            <a:r>
              <a:rPr lang="en-US" sz="1700" dirty="0" smtClean="0">
                <a:solidFill>
                  <a:srgbClr val="002060"/>
                </a:solidFill>
                <a:latin typeface="Verdana" pitchFamily="34" charset="0"/>
                <a:ea typeface="Verdana" pitchFamily="34" charset="0"/>
                <a:cs typeface="Verdana" pitchFamily="34" charset="0"/>
              </a:rPr>
              <a:t>2. Recognize and represent proportional relationships between quantities.</a:t>
            </a:r>
          </a:p>
          <a:p>
            <a:pPr marL="571500" lvl="0" indent="-457200">
              <a:buFont typeface="+mj-lt"/>
              <a:buAutoNum type="alphaLcPeriod"/>
            </a:pPr>
            <a:r>
              <a:rPr lang="en-US" sz="1700" b="1" dirty="0" smtClean="0">
                <a:solidFill>
                  <a:srgbClr val="002060"/>
                </a:solidFill>
                <a:latin typeface="Verdana" pitchFamily="34" charset="0"/>
                <a:ea typeface="Verdana" pitchFamily="34" charset="0"/>
                <a:cs typeface="Verdana" pitchFamily="34" charset="0"/>
              </a:rPr>
              <a:t>Decide whether two quantities are in a proportional relationship</a:t>
            </a:r>
            <a:r>
              <a:rPr lang="en-US" sz="1700" dirty="0" smtClean="0">
                <a:solidFill>
                  <a:srgbClr val="002060"/>
                </a:solidFill>
                <a:latin typeface="Verdana" pitchFamily="34" charset="0"/>
                <a:ea typeface="Verdana" pitchFamily="34" charset="0"/>
                <a:cs typeface="Verdana" pitchFamily="34" charset="0"/>
              </a:rPr>
              <a:t>, e.g., by testing for equivalent ratios in a table or graphing on a coordinate plane and observing whether the graph is a straight line through the origin.</a:t>
            </a:r>
          </a:p>
          <a:p>
            <a:pPr marL="571500" lvl="0" indent="-457200">
              <a:buFont typeface="+mj-lt"/>
              <a:buAutoNum type="alphaLcPeriod"/>
            </a:pPr>
            <a:r>
              <a:rPr lang="en-US" sz="1700" b="1" dirty="0" smtClean="0">
                <a:solidFill>
                  <a:srgbClr val="002060"/>
                </a:solidFill>
                <a:latin typeface="Verdana" pitchFamily="34" charset="0"/>
                <a:ea typeface="Verdana" pitchFamily="34" charset="0"/>
                <a:cs typeface="Verdana" pitchFamily="34" charset="0"/>
              </a:rPr>
              <a:t>Identify the constant of proportionality (unit rate) in tables</a:t>
            </a:r>
            <a:r>
              <a:rPr lang="en-US" sz="1700" dirty="0" smtClean="0">
                <a:solidFill>
                  <a:srgbClr val="002060"/>
                </a:solidFill>
                <a:latin typeface="Verdana" pitchFamily="34" charset="0"/>
                <a:ea typeface="Verdana" pitchFamily="34" charset="0"/>
                <a:cs typeface="Verdana" pitchFamily="34" charset="0"/>
              </a:rPr>
              <a:t>, graphs, equations, diagrams, and verbal descriptions of proportional relationships.</a:t>
            </a:r>
          </a:p>
          <a:p>
            <a:pPr marL="571500" lvl="0" indent="-457200">
              <a:buFont typeface="+mj-lt"/>
              <a:buAutoNum type="alphaLcPeriod"/>
            </a:pPr>
            <a:r>
              <a:rPr lang="en-US" sz="1700" b="1" dirty="0" smtClean="0">
                <a:solidFill>
                  <a:srgbClr val="002060"/>
                </a:solidFill>
                <a:latin typeface="Verdana" pitchFamily="34" charset="0"/>
                <a:ea typeface="Verdana" pitchFamily="34" charset="0"/>
                <a:cs typeface="Verdana" pitchFamily="34" charset="0"/>
              </a:rPr>
              <a:t>Represent proportional relationships by equations</a:t>
            </a:r>
            <a:r>
              <a:rPr lang="en-US" sz="1700" dirty="0" smtClean="0">
                <a:solidFill>
                  <a:srgbClr val="002060"/>
                </a:solidFill>
                <a:latin typeface="Verdana" pitchFamily="34" charset="0"/>
                <a:ea typeface="Verdana" pitchFamily="34" charset="0"/>
                <a:cs typeface="Verdana" pitchFamily="34" charset="0"/>
              </a:rPr>
              <a:t>. For example, if total cost t is proportional to the number n of items purchased at a constant price p, the relationship between the total cost and the number of items can be expressed as t = pn.</a:t>
            </a:r>
          </a:p>
          <a:p>
            <a:pPr marL="571500" lvl="0" indent="-457200">
              <a:buFont typeface="+mj-lt"/>
              <a:buAutoNum type="alphaLcPeriod"/>
            </a:pPr>
            <a:r>
              <a:rPr lang="en-US" sz="1700" dirty="0" smtClean="0">
                <a:solidFill>
                  <a:srgbClr val="002060"/>
                </a:solidFill>
                <a:latin typeface="Verdana" pitchFamily="34" charset="0"/>
                <a:ea typeface="Verdana" pitchFamily="34" charset="0"/>
                <a:cs typeface="Verdana" pitchFamily="34" charset="0"/>
              </a:rPr>
              <a:t>Explain what a point (x, y) on the graph of a proportional relationship means in terms of the situation, with special attention to the points (0, 0) and (1, r) where r is the unit rate.</a:t>
            </a:r>
            <a:endParaRPr lang="en-US" sz="1700" dirty="0">
              <a:solidFill>
                <a:srgbClr val="002060"/>
              </a:solidFill>
              <a:latin typeface="Verdana" pitchFamily="34" charset="0"/>
              <a:ea typeface="Verdana" pitchFamily="34" charset="0"/>
              <a:cs typeface="Verdana" pitchFamily="34" charset="0"/>
            </a:endParaRPr>
          </a:p>
        </p:txBody>
      </p:sp>
      <p:grpSp>
        <p:nvGrpSpPr>
          <p:cNvPr id="2" name="Group 10"/>
          <p:cNvGrpSpPr/>
          <p:nvPr/>
        </p:nvGrpSpPr>
        <p:grpSpPr>
          <a:xfrm>
            <a:off x="7498250" y="319177"/>
            <a:ext cx="1246214" cy="1223828"/>
            <a:chOff x="0" y="0"/>
            <a:chExt cx="3011805" cy="3277235"/>
          </a:xfrm>
        </p:grpSpPr>
        <p:grpSp>
          <p:nvGrpSpPr>
            <p:cNvPr id="3" name="Group 7"/>
            <p:cNvGrpSpPr/>
            <p:nvPr/>
          </p:nvGrpSpPr>
          <p:grpSpPr>
            <a:xfrm>
              <a:off x="0" y="0"/>
              <a:ext cx="3011805" cy="3277235"/>
              <a:chOff x="0" y="0"/>
              <a:chExt cx="3011805" cy="3277235"/>
            </a:xfrm>
          </p:grpSpPr>
          <p:grpSp>
            <p:nvGrpSpPr>
              <p:cNvPr id="7" name="Group 10"/>
              <p:cNvGrpSpPr>
                <a:grpSpLocks/>
              </p:cNvGrpSpPr>
              <p:nvPr/>
            </p:nvGrpSpPr>
            <p:grpSpPr bwMode="auto">
              <a:xfrm>
                <a:off x="0" y="0"/>
                <a:ext cx="3011805" cy="3277235"/>
                <a:chOff x="7708" y="7499"/>
                <a:chExt cx="4743" cy="5161"/>
              </a:xfrm>
            </p:grpSpPr>
            <p:sp>
              <p:nvSpPr>
                <p:cNvPr id="33" name="Freeform 32"/>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4" name="Freeform 33"/>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8" name="Group 34"/>
                <p:cNvGrpSpPr>
                  <a:grpSpLocks/>
                </p:cNvGrpSpPr>
                <p:nvPr/>
              </p:nvGrpSpPr>
              <p:grpSpPr bwMode="auto">
                <a:xfrm>
                  <a:off x="10832" y="8907"/>
                  <a:ext cx="1619" cy="3696"/>
                  <a:chOff x="10832" y="8907"/>
                  <a:chExt cx="1619" cy="3696"/>
                </a:xfrm>
              </p:grpSpPr>
              <p:sp>
                <p:nvSpPr>
                  <p:cNvPr id="41" name="Freeform 40"/>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2" name="Freeform 41"/>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6" name="Rectangle 35"/>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Freeform 37"/>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Oval 39"/>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5" name="Oval 14"/>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Oval 26"/>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2" name="Rectangle 31"/>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3" name="Oval 12"/>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9031176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1" y="245776"/>
            <a:ext cx="9143999"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Goals to Focus Learning</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1000" dirty="0" smtClean="0">
              <a:solidFill>
                <a:schemeClr val="tx2"/>
              </a:solidFill>
              <a:latin typeface="Verdana"/>
              <a:cs typeface="Verdana"/>
            </a:endParaRPr>
          </a:p>
          <a:p>
            <a:r>
              <a:rPr lang="en-US" sz="2400" dirty="0" smtClean="0">
                <a:solidFill>
                  <a:srgbClr val="002060"/>
                </a:solidFill>
                <a:latin typeface="Verdana"/>
                <a:cs typeface="Verdana"/>
              </a:rPr>
              <a:t>Mr. Donnelly’s goal for students’ learning:</a:t>
            </a:r>
          </a:p>
          <a:p>
            <a:endParaRPr lang="en-US" sz="2400" i="1" dirty="0" smtClean="0">
              <a:solidFill>
                <a:srgbClr val="002060"/>
              </a:solidFill>
              <a:latin typeface="Verdana"/>
              <a:ea typeface="ＭＳ 明朝"/>
              <a:cs typeface="Verdana"/>
            </a:endParaRPr>
          </a:p>
          <a:p>
            <a:r>
              <a:rPr lang="en-US" sz="2400" i="1" dirty="0" smtClean="0">
                <a:solidFill>
                  <a:srgbClr val="002060"/>
                </a:solidFill>
                <a:latin typeface="Verdana"/>
                <a:ea typeface="ＭＳ 明朝"/>
                <a:cs typeface="Verdana"/>
              </a:rPr>
              <a:t>Students will recognize that quantities that are in a proportional (multiplicative) relationship grow at a constant rate </a:t>
            </a:r>
            <a:r>
              <a:rPr lang="en-US" sz="24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and </a:t>
            </a:r>
            <a:r>
              <a:rPr lang="en-US" sz="2400" i="1" dirty="0">
                <a:solidFill>
                  <a:srgbClr val="002060"/>
                </a:solidFill>
                <a:latin typeface="Verdana" panose="020B0604030504040204" pitchFamily="34" charset="0"/>
                <a:ea typeface="Verdana" panose="020B0604030504040204" pitchFamily="34" charset="0"/>
                <a:cs typeface="Verdana" panose="020B0604030504040204" pitchFamily="34" charset="0"/>
              </a:rPr>
              <a:t>that there </a:t>
            </a:r>
            <a:r>
              <a:rPr lang="en-US" sz="24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are </a:t>
            </a:r>
            <a:r>
              <a:rPr lang="en-US" sz="2400" i="1" dirty="0">
                <a:solidFill>
                  <a:srgbClr val="002060"/>
                </a:solidFill>
                <a:latin typeface="Verdana" panose="020B0604030504040204" pitchFamily="34" charset="0"/>
                <a:ea typeface="Verdana" panose="020B0604030504040204" pitchFamily="34" charset="0"/>
                <a:cs typeface="Verdana" panose="020B0604030504040204" pitchFamily="34" charset="0"/>
              </a:rPr>
              <a:t>three key strategies </a:t>
            </a:r>
            <a:r>
              <a:rPr lang="en-US" sz="24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that could </a:t>
            </a:r>
            <a:r>
              <a:rPr lang="en-US" sz="2400" i="1" dirty="0">
                <a:solidFill>
                  <a:srgbClr val="002060"/>
                </a:solidFill>
                <a:latin typeface="Verdana" panose="020B0604030504040204" pitchFamily="34" charset="0"/>
                <a:ea typeface="Verdana" panose="020B0604030504040204" pitchFamily="34" charset="0"/>
                <a:cs typeface="Verdana" panose="020B0604030504040204" pitchFamily="34" charset="0"/>
              </a:rPr>
              <a:t>be used to solve problems of this type – scaling up, scale factor, and unit rate.</a:t>
            </a:r>
            <a:endParaRPr lang="en-US" sz="6000" i="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411480" lvl="1" indent="0">
              <a:buNone/>
            </a:pPr>
            <a:endParaRPr lang="en-US" sz="2400" i="1" dirty="0" smtClean="0">
              <a:solidFill>
                <a:srgbClr val="002060"/>
              </a:solidFill>
              <a:latin typeface="Verdana"/>
              <a:ea typeface="ＭＳ 明朝"/>
              <a:cs typeface="Verdana"/>
            </a:endParaRPr>
          </a:p>
          <a:p>
            <a:pPr marL="342900" indent="-342900">
              <a:buFont typeface="Arial"/>
              <a:buChar char="•"/>
            </a:pPr>
            <a:r>
              <a:rPr lang="en-US" sz="2400" dirty="0" smtClean="0">
                <a:solidFill>
                  <a:srgbClr val="002060"/>
                </a:solidFill>
                <a:latin typeface="Verdana"/>
                <a:ea typeface="ＭＳ 明朝"/>
                <a:cs typeface="Verdana"/>
              </a:rPr>
              <a:t>How does his goal align with this next teaching practice?</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nvGrpSpPr>
          <p:cNvPr id="8" name="Group 7"/>
          <p:cNvGrpSpPr/>
          <p:nvPr/>
        </p:nvGrpSpPr>
        <p:grpSpPr>
          <a:xfrm>
            <a:off x="7811145" y="316578"/>
            <a:ext cx="1246214" cy="1415608"/>
            <a:chOff x="0" y="0"/>
            <a:chExt cx="3011805" cy="3277235"/>
          </a:xfrm>
        </p:grpSpPr>
        <p:grpSp>
          <p:nvGrpSpPr>
            <p:cNvPr id="10" name="Group 7"/>
            <p:cNvGrpSpPr/>
            <p:nvPr/>
          </p:nvGrpSpPr>
          <p:grpSpPr>
            <a:xfrm>
              <a:off x="0" y="0"/>
              <a:ext cx="3011805" cy="3277235"/>
              <a:chOff x="0" y="0"/>
              <a:chExt cx="3011805" cy="3277235"/>
            </a:xfrm>
          </p:grpSpPr>
          <p:grpSp>
            <p:nvGrpSpPr>
              <p:cNvPr id="13" name="Group 10"/>
              <p:cNvGrpSpPr>
                <a:grpSpLocks/>
              </p:cNvGrpSpPr>
              <p:nvPr/>
            </p:nvGrpSpPr>
            <p:grpSpPr bwMode="auto">
              <a:xfrm>
                <a:off x="0" y="0"/>
                <a:ext cx="3011805" cy="3277235"/>
                <a:chOff x="7708" y="7499"/>
                <a:chExt cx="4743" cy="5161"/>
              </a:xfrm>
            </p:grpSpPr>
            <p:sp>
              <p:nvSpPr>
                <p:cNvPr id="32" name="Freeform 31"/>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34" name="Group 33"/>
                <p:cNvGrpSpPr>
                  <a:grpSpLocks/>
                </p:cNvGrpSpPr>
                <p:nvPr/>
              </p:nvGrpSpPr>
              <p:grpSpPr bwMode="auto">
                <a:xfrm>
                  <a:off x="10832" y="8907"/>
                  <a:ext cx="1619" cy="3696"/>
                  <a:chOff x="10832" y="8907"/>
                  <a:chExt cx="1619" cy="3696"/>
                </a:xfrm>
              </p:grpSpPr>
              <p:sp>
                <p:nvSpPr>
                  <p:cNvPr id="40" name="Freeform 39"/>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1" name="Freeform 40"/>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5" name="Rectangle 34"/>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6" name="Freeform 35"/>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Oval 37"/>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4" name="Oval 13"/>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5" name="Oval 14"/>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Rectangle 26"/>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2" name="Oval 11"/>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
        <p:nvSpPr>
          <p:cNvPr id="42" name="Right Arrow 41">
            <a:hlinkClick r:id="rId6" action="ppaction://hlinksldjump"/>
          </p:cNvPr>
          <p:cNvSpPr/>
          <p:nvPr/>
        </p:nvSpPr>
        <p:spPr>
          <a:xfrm>
            <a:off x="7540212" y="5450416"/>
            <a:ext cx="541866" cy="321734"/>
          </a:xfrm>
          <a:prstGeom prst="rightArrow">
            <a:avLst/>
          </a:prstGeom>
          <a:solidFill>
            <a:srgbClr val="0033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506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Implement Tasks that Promote </a:t>
            </a:r>
          </a:p>
          <a:p>
            <a:pPr lvl="0" algn="ctr">
              <a:spcBef>
                <a:spcPct val="0"/>
              </a:spcBef>
              <a:defRPr/>
            </a:pPr>
            <a:r>
              <a:rPr lang="en-US" sz="2800" b="1" dirty="0" smtClean="0">
                <a:solidFill>
                  <a:srgbClr val="002060"/>
                </a:solidFill>
                <a:latin typeface="Verdana"/>
                <a:cs typeface="Verdana"/>
              </a:rPr>
              <a:t>Reasoning and Problem Solving</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457325"/>
            <a:ext cx="7477125" cy="4191000"/>
          </a:xfrm>
          <a:prstGeom prst="rect">
            <a:avLst/>
          </a:prstGeom>
        </p:spPr>
        <p:txBody>
          <a:bodyPr vert="horz" lIns="91440" tIns="45720" rIns="91440" bIns="45720" rtlCol="0">
            <a:noAutofit/>
          </a:bodyPr>
          <a:lstStyle/>
          <a:p>
            <a:pPr>
              <a:spcBef>
                <a:spcPts val="1200"/>
              </a:spcBef>
              <a:spcAft>
                <a:spcPts val="600"/>
              </a:spcAft>
              <a:buNone/>
            </a:pPr>
            <a:r>
              <a:rPr lang="en-US" sz="2600" dirty="0" smtClean="0">
                <a:solidFill>
                  <a:srgbClr val="002060"/>
                </a:solidFill>
                <a:latin typeface="Verdana" pitchFamily="34" charset="0"/>
                <a:ea typeface="Verdana" pitchFamily="34" charset="0"/>
                <a:cs typeface="Verdana" pitchFamily="34" charset="0"/>
              </a:rPr>
              <a:t>Mathematical tasks should:</a:t>
            </a:r>
          </a:p>
          <a:p>
            <a:pPr marL="342900" indent="-342900">
              <a:spcBef>
                <a:spcPts val="1200"/>
              </a:spcBef>
              <a:spcAft>
                <a:spcPts val="600"/>
              </a:spcAft>
              <a:buFont typeface="Arial"/>
              <a:buChar char="•"/>
            </a:pPr>
            <a:r>
              <a:rPr lang="en-US" sz="2600" dirty="0" smtClean="0">
                <a:solidFill>
                  <a:srgbClr val="002060"/>
                </a:solidFill>
                <a:latin typeface="Verdana" pitchFamily="34" charset="0"/>
                <a:ea typeface="Verdana" pitchFamily="34" charset="0"/>
                <a:cs typeface="Verdana" pitchFamily="34" charset="0"/>
              </a:rPr>
              <a:t>Provide opportunities for students to engage in exploration or encourage students to use procedures in ways that are connected to concepts and understanding; </a:t>
            </a:r>
          </a:p>
          <a:p>
            <a:pPr marL="342900" indent="-342900">
              <a:spcBef>
                <a:spcPts val="1200"/>
              </a:spcBef>
              <a:spcAft>
                <a:spcPts val="600"/>
              </a:spcAft>
              <a:buFont typeface="Arial"/>
              <a:buChar char="•"/>
            </a:pPr>
            <a:r>
              <a:rPr lang="en-US" sz="2600" dirty="0" smtClean="0">
                <a:solidFill>
                  <a:srgbClr val="002060"/>
                </a:solidFill>
                <a:latin typeface="Verdana" pitchFamily="34" charset="0"/>
                <a:ea typeface="Verdana" pitchFamily="34" charset="0"/>
                <a:cs typeface="Verdana" pitchFamily="34" charset="0"/>
              </a:rPr>
              <a:t>Build on students’ current understanding; and</a:t>
            </a:r>
          </a:p>
          <a:p>
            <a:pPr marL="342900" indent="-342900">
              <a:spcBef>
                <a:spcPts val="1200"/>
              </a:spcBef>
              <a:spcAft>
                <a:spcPts val="600"/>
              </a:spcAft>
              <a:buFont typeface="Arial"/>
              <a:buChar char="•"/>
            </a:pPr>
            <a:r>
              <a:rPr lang="en-US" sz="2600" dirty="0" smtClean="0">
                <a:solidFill>
                  <a:srgbClr val="002060"/>
                </a:solidFill>
                <a:latin typeface="Verdana" pitchFamily="34" charset="0"/>
                <a:ea typeface="Verdana" pitchFamily="34" charset="0"/>
                <a:cs typeface="Verdana" pitchFamily="34" charset="0"/>
              </a:rPr>
              <a:t>Have multiple entry points.</a:t>
            </a:r>
          </a:p>
          <a:p>
            <a:pPr>
              <a:lnSpc>
                <a:spcPct val="60000"/>
              </a:lnSpc>
            </a:pPr>
            <a:endParaRPr lang="en-US" sz="2000" dirty="0" smtClean="0">
              <a:solidFill>
                <a:srgbClr val="1F497D"/>
              </a:solidFill>
              <a:latin typeface="Verdana" pitchFamily="34" charset="0"/>
              <a:ea typeface="Verdana" pitchFamily="34" charset="0"/>
              <a:cs typeface="Verdana" pitchFamily="34" charset="0"/>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0"/>
            <a:ext cx="9144000" cy="1371600"/>
          </a:xfrm>
          <a:solidFill>
            <a:srgbClr val="00B0F0"/>
          </a:solidFill>
        </p:spPr>
        <p:txBody>
          <a:bodyPr>
            <a:noAutofit/>
          </a:bodyPr>
          <a:lstStyle/>
          <a:p>
            <a:pPr algn="ctr" eaLnBrk="1" hangingPunct="1"/>
            <a:r>
              <a:rPr lang="en-US" sz="3600" b="1" dirty="0" smtClean="0">
                <a:solidFill>
                  <a:srgbClr val="002060"/>
                </a:solidFill>
                <a:ea typeface="ＭＳ Ｐゴシック" pitchFamily="34" charset="-128"/>
              </a:rPr>
              <a:t>National Council of Teachers of Mathematics</a:t>
            </a:r>
            <a:br>
              <a:rPr lang="en-US" sz="3600" b="1" dirty="0" smtClean="0">
                <a:solidFill>
                  <a:srgbClr val="002060"/>
                </a:solidFill>
                <a:ea typeface="ＭＳ Ｐゴシック" pitchFamily="34" charset="-128"/>
              </a:rPr>
            </a:br>
            <a:r>
              <a:rPr lang="en-US" sz="3600" b="1" dirty="0" smtClean="0">
                <a:solidFill>
                  <a:srgbClr val="002060"/>
                </a:solidFill>
                <a:ea typeface="ＭＳ Ｐゴシック" pitchFamily="34" charset="-128"/>
              </a:rPr>
              <a:t>www.nctm.org</a:t>
            </a:r>
          </a:p>
        </p:txBody>
      </p:sp>
      <p:sp>
        <p:nvSpPr>
          <p:cNvPr id="24580" name="Rectangle 3"/>
          <p:cNvSpPr>
            <a:spLocks noGrp="1" noChangeArrowheads="1"/>
          </p:cNvSpPr>
          <p:nvPr>
            <p:ph idx="1"/>
          </p:nvPr>
        </p:nvSpPr>
        <p:spPr>
          <a:xfrm>
            <a:off x="609600" y="1589088"/>
            <a:ext cx="8305800" cy="4522787"/>
          </a:xfrm>
        </p:spPr>
        <p:txBody>
          <a:bodyPr/>
          <a:lstStyle/>
          <a:p>
            <a:pPr marL="457200" lvl="1" indent="0" eaLnBrk="1" hangingPunct="1">
              <a:spcBef>
                <a:spcPts val="0"/>
              </a:spcBef>
              <a:buNone/>
            </a:pPr>
            <a:endParaRPr lang="en-US" sz="1000" dirty="0">
              <a:ea typeface="ＭＳ Ｐゴシック" pitchFamily="34" charset="-128"/>
            </a:endParaRPr>
          </a:p>
          <a:p>
            <a:pPr marL="0" lvl="2" indent="0" eaLnBrk="1" hangingPunct="1">
              <a:spcBef>
                <a:spcPts val="600"/>
              </a:spcBef>
              <a:buFontTx/>
              <a:buNone/>
            </a:pPr>
            <a:endParaRPr lang="en-US" sz="2800" b="1" dirty="0" smtClean="0">
              <a:ea typeface="ＭＳ Ｐゴシック" pitchFamily="34" charset="-128"/>
            </a:endParaRPr>
          </a:p>
        </p:txBody>
      </p:sp>
      <p:sp>
        <p:nvSpPr>
          <p:cNvPr id="24581" name="Text Box 5"/>
          <p:cNvSpPr txBox="1">
            <a:spLocks noChangeArrowheads="1"/>
          </p:cNvSpPr>
          <p:nvPr/>
        </p:nvSpPr>
        <p:spPr bwMode="auto">
          <a:xfrm>
            <a:off x="39465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1418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8544" y="2919165"/>
            <a:ext cx="46386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396155"/>
            <a:ext cx="5610225"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33323"/>
            <a:ext cx="9143999" cy="1676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954615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74638"/>
            <a:ext cx="8172450" cy="1143000"/>
          </a:xfrm>
        </p:spPr>
        <p:txBody>
          <a:bodyPr>
            <a:normAutofit/>
          </a:bodyPr>
          <a:lstStyle/>
          <a:p>
            <a:r>
              <a:rPr lang="en-US" b="1" dirty="0" smtClean="0">
                <a:solidFill>
                  <a:srgbClr val="003366"/>
                </a:solidFill>
              </a:rPr>
              <a:t>Why Tasks Matter</a:t>
            </a:r>
            <a:endParaRPr lang="en-US" dirty="0"/>
          </a:p>
        </p:txBody>
      </p:sp>
      <p:sp>
        <p:nvSpPr>
          <p:cNvPr id="3" name="Content Placeholder 2"/>
          <p:cNvSpPr>
            <a:spLocks noGrp="1"/>
          </p:cNvSpPr>
          <p:nvPr>
            <p:ph idx="1"/>
          </p:nvPr>
        </p:nvSpPr>
        <p:spPr>
          <a:xfrm>
            <a:off x="971550" y="1600200"/>
            <a:ext cx="7924800" cy="5257800"/>
          </a:xfrm>
        </p:spPr>
        <p:txBody>
          <a:bodyPr>
            <a:normAutofit fontScale="62500" lnSpcReduction="20000"/>
          </a:bodyPr>
          <a:lstStyle/>
          <a:p>
            <a:pPr>
              <a:lnSpc>
                <a:spcPct val="120000"/>
              </a:lnSpc>
              <a:spcBef>
                <a:spcPct val="0"/>
              </a:spcBef>
              <a:spcAft>
                <a:spcPts val="1200"/>
              </a:spcAft>
            </a:pPr>
            <a:r>
              <a:rPr lang="en-US" sz="3500" dirty="0">
                <a:solidFill>
                  <a:srgbClr val="003366"/>
                </a:solidFill>
                <a:latin typeface="Verdana" panose="020B0604030504040204" pitchFamily="34" charset="0"/>
                <a:ea typeface="Verdana" panose="020B0604030504040204" pitchFamily="34" charset="0"/>
                <a:cs typeface="Verdana" panose="020B0604030504040204" pitchFamily="34" charset="0"/>
              </a:rPr>
              <a:t>Tasks form the basis for students’ opportunities to learn what mathematics is and how one does it;</a:t>
            </a:r>
          </a:p>
          <a:p>
            <a:pPr>
              <a:lnSpc>
                <a:spcPct val="120000"/>
              </a:lnSpc>
              <a:spcBef>
                <a:spcPct val="0"/>
              </a:spcBef>
              <a:spcAft>
                <a:spcPts val="1200"/>
              </a:spcAft>
            </a:pPr>
            <a:r>
              <a:rPr lang="en-US" sz="3500" dirty="0">
                <a:solidFill>
                  <a:srgbClr val="003366"/>
                </a:solidFill>
                <a:latin typeface="Verdana" panose="020B0604030504040204" pitchFamily="34" charset="0"/>
                <a:ea typeface="Verdana" panose="020B0604030504040204" pitchFamily="34" charset="0"/>
                <a:cs typeface="Verdana" panose="020B0604030504040204" pitchFamily="34" charset="0"/>
              </a:rPr>
              <a:t>Tasks influence learners by directing their attention to particular aspects of content and by specifying ways to process information;</a:t>
            </a:r>
          </a:p>
          <a:p>
            <a:pPr>
              <a:lnSpc>
                <a:spcPct val="120000"/>
              </a:lnSpc>
              <a:spcBef>
                <a:spcPct val="0"/>
              </a:spcBef>
              <a:spcAft>
                <a:spcPts val="1200"/>
              </a:spcAft>
            </a:pPr>
            <a:r>
              <a:rPr lang="en-US" sz="3500" dirty="0">
                <a:solidFill>
                  <a:srgbClr val="003366"/>
                </a:solidFill>
                <a:latin typeface="Verdana" panose="020B0604030504040204" pitchFamily="34" charset="0"/>
                <a:ea typeface="Verdana" panose="020B0604030504040204" pitchFamily="34" charset="0"/>
                <a:cs typeface="Verdana" panose="020B0604030504040204" pitchFamily="34" charset="0"/>
              </a:rPr>
              <a:t>The level and kind of thinking required by mathematical instructional tasks influences what students learn; and</a:t>
            </a:r>
          </a:p>
          <a:p>
            <a:pPr>
              <a:lnSpc>
                <a:spcPct val="120000"/>
              </a:lnSpc>
              <a:spcBef>
                <a:spcPct val="0"/>
              </a:spcBef>
              <a:spcAft>
                <a:spcPts val="1200"/>
              </a:spcAft>
            </a:pPr>
            <a:r>
              <a:rPr lang="en-US" sz="3500" dirty="0">
                <a:solidFill>
                  <a:srgbClr val="003366"/>
                </a:solidFill>
                <a:latin typeface="Verdana" panose="020B0604030504040204" pitchFamily="34" charset="0"/>
                <a:ea typeface="Verdana" panose="020B0604030504040204" pitchFamily="34" charset="0"/>
                <a:cs typeface="Verdana" panose="020B0604030504040204" pitchFamily="34" charset="0"/>
              </a:rPr>
              <a:t>Differences in the level and kind of thinking of tasks used by different teachers, schools, and districts, is a major source of inequity in students’ opportunities to learn mathematics.</a:t>
            </a:r>
          </a:p>
          <a:p>
            <a:endParaRPr lang="en-US" dirty="0"/>
          </a:p>
        </p:txBody>
      </p:sp>
    </p:spTree>
    <p:extLst>
      <p:ext uri="{BB962C8B-B14F-4D97-AF65-F5344CB8AC3E}">
        <p14:creationId xmlns:p14="http://schemas.microsoft.com/office/powerpoint/2010/main" val="16818759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74638"/>
            <a:ext cx="8172450" cy="1143000"/>
          </a:xfrm>
        </p:spPr>
        <p:txBody>
          <a:bodyPr>
            <a:normAutofit/>
          </a:bodyPr>
          <a:lstStyle/>
          <a:p>
            <a:r>
              <a:rPr lang="en-US" b="1" dirty="0" smtClean="0">
                <a:solidFill>
                  <a:srgbClr val="003366"/>
                </a:solidFill>
              </a:rPr>
              <a:t>Why Tasks Matter</a:t>
            </a:r>
            <a:endParaRPr lang="en-US" dirty="0"/>
          </a:p>
        </p:txBody>
      </p:sp>
      <p:sp>
        <p:nvSpPr>
          <p:cNvPr id="3" name="Content Placeholder 2"/>
          <p:cNvSpPr>
            <a:spLocks noGrp="1"/>
          </p:cNvSpPr>
          <p:nvPr>
            <p:ph idx="1"/>
          </p:nvPr>
        </p:nvSpPr>
        <p:spPr>
          <a:xfrm>
            <a:off x="971550" y="1600200"/>
            <a:ext cx="7924800" cy="5257800"/>
          </a:xfrm>
        </p:spPr>
        <p:txBody>
          <a:bodyPr>
            <a:normAutofit fontScale="62500" lnSpcReduction="20000"/>
          </a:bodyPr>
          <a:lstStyle/>
          <a:p>
            <a:pPr>
              <a:lnSpc>
                <a:spcPct val="120000"/>
              </a:lnSpc>
              <a:spcBef>
                <a:spcPct val="0"/>
              </a:spcBef>
              <a:spcAft>
                <a:spcPts val="1200"/>
              </a:spcAft>
            </a:pPr>
            <a:r>
              <a:rPr lang="en-US" sz="3500" dirty="0">
                <a:solidFill>
                  <a:srgbClr val="003366"/>
                </a:solidFill>
                <a:latin typeface="Verdana" panose="020B0604030504040204" pitchFamily="34" charset="0"/>
                <a:ea typeface="Verdana" panose="020B0604030504040204" pitchFamily="34" charset="0"/>
                <a:cs typeface="Verdana" panose="020B0604030504040204" pitchFamily="34" charset="0"/>
              </a:rPr>
              <a:t>Tasks form the basis for students’ opportunities to learn what mathematics is and how one does it;</a:t>
            </a:r>
          </a:p>
          <a:p>
            <a:pPr>
              <a:lnSpc>
                <a:spcPct val="120000"/>
              </a:lnSpc>
              <a:spcBef>
                <a:spcPct val="0"/>
              </a:spcBef>
              <a:spcAft>
                <a:spcPts val="1200"/>
              </a:spcAft>
            </a:pPr>
            <a:r>
              <a:rPr lang="en-US" sz="3500" dirty="0">
                <a:solidFill>
                  <a:srgbClr val="003366"/>
                </a:solidFill>
                <a:latin typeface="Verdana" panose="020B0604030504040204" pitchFamily="34" charset="0"/>
                <a:ea typeface="Verdana" panose="020B0604030504040204" pitchFamily="34" charset="0"/>
                <a:cs typeface="Verdana" panose="020B0604030504040204" pitchFamily="34" charset="0"/>
              </a:rPr>
              <a:t>Tasks influence learners by directing their attention to particular aspects of content and by specifying ways to process information;</a:t>
            </a:r>
          </a:p>
          <a:p>
            <a:pPr>
              <a:lnSpc>
                <a:spcPct val="120000"/>
              </a:lnSpc>
              <a:spcBef>
                <a:spcPct val="0"/>
              </a:spcBef>
              <a:spcAft>
                <a:spcPts val="1200"/>
              </a:spcAft>
            </a:pPr>
            <a:r>
              <a:rPr lang="en-US" sz="3500" dirty="0">
                <a:solidFill>
                  <a:srgbClr val="003366"/>
                </a:solidFill>
                <a:latin typeface="Verdana" panose="020B0604030504040204" pitchFamily="34" charset="0"/>
                <a:ea typeface="Verdana" panose="020B0604030504040204" pitchFamily="34" charset="0"/>
                <a:cs typeface="Verdana" panose="020B0604030504040204" pitchFamily="34" charset="0"/>
              </a:rPr>
              <a:t>The level and kind of thinking required by mathematical instructional tasks influences what students learn; and</a:t>
            </a:r>
          </a:p>
          <a:p>
            <a:pPr>
              <a:lnSpc>
                <a:spcPct val="120000"/>
              </a:lnSpc>
              <a:spcBef>
                <a:spcPct val="0"/>
              </a:spcBef>
              <a:spcAft>
                <a:spcPts val="1200"/>
              </a:spcAft>
            </a:pPr>
            <a:r>
              <a:rPr lang="en-US" sz="3500" b="1" dirty="0">
                <a:solidFill>
                  <a:srgbClr val="0000FF"/>
                </a:solidFill>
                <a:latin typeface="Verdana" panose="020B0604030504040204" pitchFamily="34" charset="0"/>
                <a:ea typeface="Verdana" panose="020B0604030504040204" pitchFamily="34" charset="0"/>
                <a:cs typeface="Verdana" panose="020B0604030504040204" pitchFamily="34" charset="0"/>
              </a:rPr>
              <a:t>Differences in the level and kind of thinking of tasks used by different teachers, schools, and districts, is a major source of inequity in students’ opportunities to learn mathematics.</a:t>
            </a:r>
          </a:p>
          <a:p>
            <a:endParaRPr lang="en-US" dirty="0"/>
          </a:p>
        </p:txBody>
      </p:sp>
    </p:spTree>
    <p:extLst>
      <p:ext uri="{BB962C8B-B14F-4D97-AF65-F5344CB8AC3E}">
        <p14:creationId xmlns:p14="http://schemas.microsoft.com/office/powerpoint/2010/main" val="10669196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438" y="5911728"/>
            <a:ext cx="2673270" cy="696059"/>
          </a:xfrm>
          <a:prstGeom prst="rect">
            <a:avLst/>
          </a:prstGeom>
        </p:spPr>
      </p:pic>
      <p:sp>
        <p:nvSpPr>
          <p:cNvPr id="9" name="Title 1"/>
          <p:cNvSpPr txBox="1">
            <a:spLocks/>
          </p:cNvSpPr>
          <p:nvPr/>
        </p:nvSpPr>
        <p:spPr>
          <a:xfrm>
            <a:off x="1009649" y="319177"/>
            <a:ext cx="8134351" cy="1143000"/>
          </a:xfrm>
          <a:prstGeom prst="rect">
            <a:avLst/>
          </a:prstGeom>
        </p:spPr>
        <p:txBody>
          <a:bodyPr vert="horz" lIns="91440" tIns="45720" rIns="91440" bIns="45720" rtlCol="0" anchor="ctr">
            <a:noAutofit/>
          </a:bodyPr>
          <a:lstStyle/>
          <a:p>
            <a:pPr lvl="0" algn="ctr">
              <a:spcBef>
                <a:spcPct val="0"/>
              </a:spcBef>
              <a:defRPr/>
            </a:pPr>
            <a:r>
              <a:rPr lang="en-US" sz="3200" b="1" dirty="0" smtClean="0">
                <a:solidFill>
                  <a:srgbClr val="002060"/>
                </a:solidFill>
                <a:latin typeface="Verdana"/>
                <a:cs typeface="Verdana"/>
              </a:rPr>
              <a:t>Comparing Tasks</a:t>
            </a:r>
            <a:endParaRPr kumimoji="0" lang="en-US" sz="3200" b="1" u="none" strike="noStrike" kern="1200" cap="none" spc="0" normalizeH="0" baseline="0" noProof="0" dirty="0" smtClean="0">
              <a:ln>
                <a:noFill/>
              </a:ln>
              <a:solidFill>
                <a:srgbClr val="002060"/>
              </a:solidFill>
              <a:effectLst/>
              <a:uLnTx/>
              <a:uFillTx/>
              <a:latin typeface="Verdana"/>
              <a:ea typeface="Verdana" pitchFamily="34" charset="0"/>
              <a:cs typeface="Verdana"/>
            </a:endParaRPr>
          </a:p>
        </p:txBody>
      </p:sp>
      <p:sp>
        <p:nvSpPr>
          <p:cNvPr id="3" name="Content Placeholder 2"/>
          <p:cNvSpPr>
            <a:spLocks noGrp="1"/>
          </p:cNvSpPr>
          <p:nvPr>
            <p:ph sz="half" idx="4294967295"/>
          </p:nvPr>
        </p:nvSpPr>
        <p:spPr>
          <a:xfrm>
            <a:off x="5162550" y="1861006"/>
            <a:ext cx="3703318" cy="4525963"/>
          </a:xfrm>
        </p:spPr>
        <p:txBody>
          <a:bodyPr/>
          <a:lstStyle/>
          <a:p>
            <a:r>
              <a:rPr lang="en-US" sz="2400" dirty="0">
                <a:solidFill>
                  <a:srgbClr val="002060"/>
                </a:solidFill>
                <a:latin typeface="Verdana"/>
                <a:cs typeface="Verdana"/>
              </a:rPr>
              <a:t>How is Mr. Donnelly’s task (Candy Jar) similar to or different from the Missing Value problem?</a:t>
            </a:r>
          </a:p>
          <a:p>
            <a:endParaRPr lang="en-US" sz="2400" dirty="0">
              <a:solidFill>
                <a:srgbClr val="002060"/>
              </a:solidFill>
            </a:endParaRPr>
          </a:p>
          <a:p>
            <a:r>
              <a:rPr lang="en-US" sz="2400" dirty="0">
                <a:solidFill>
                  <a:srgbClr val="002060"/>
                </a:solidFill>
                <a:latin typeface="Verdana"/>
                <a:cs typeface="Verdana"/>
              </a:rPr>
              <a:t>Which one is more likely to promote problem solving?</a:t>
            </a:r>
          </a:p>
          <a:p>
            <a:endParaRPr lang="en-US" dirty="0"/>
          </a:p>
        </p:txBody>
      </p:sp>
      <p:sp>
        <p:nvSpPr>
          <p:cNvPr id="7" name="Content Placeholder 6"/>
          <p:cNvSpPr>
            <a:spLocks noGrp="1"/>
          </p:cNvSpPr>
          <p:nvPr>
            <p:ph sz="half" idx="4294967295"/>
          </p:nvPr>
        </p:nvSpPr>
        <p:spPr>
          <a:xfrm>
            <a:off x="1009650" y="1546314"/>
            <a:ext cx="4107872" cy="4525963"/>
          </a:xfrm>
        </p:spPr>
        <p:txBody>
          <a:bodyPr/>
          <a:lstStyle/>
          <a:p>
            <a:pPr marL="114300" indent="0">
              <a:buNone/>
            </a:pPr>
            <a:r>
              <a:rPr lang="en-US" sz="2200" u="sng" dirty="0" smtClean="0">
                <a:solidFill>
                  <a:srgbClr val="002060"/>
                </a:solidFill>
                <a:latin typeface="Verdana"/>
                <a:cs typeface="Verdana"/>
              </a:rPr>
              <a:t>Finding </a:t>
            </a:r>
            <a:r>
              <a:rPr lang="en-US" sz="2200" u="sng" dirty="0">
                <a:solidFill>
                  <a:srgbClr val="002060"/>
                </a:solidFill>
                <a:latin typeface="Verdana"/>
                <a:cs typeface="Verdana"/>
              </a:rPr>
              <a:t>the Missing Value </a:t>
            </a:r>
          </a:p>
          <a:p>
            <a:pPr marL="114300" indent="0">
              <a:buNone/>
            </a:pPr>
            <a:r>
              <a:rPr lang="en-US" sz="2200" dirty="0">
                <a:solidFill>
                  <a:srgbClr val="002060"/>
                </a:solidFill>
                <a:latin typeface="Verdana"/>
                <a:cs typeface="Verdana"/>
              </a:rPr>
              <a:t>Find the value of the unknown in each of the proportions shown below.</a:t>
            </a:r>
          </a:p>
          <a:p>
            <a:endParaRPr lang="en-US" dirty="0"/>
          </a:p>
        </p:txBody>
      </p:sp>
      <p:grpSp>
        <p:nvGrpSpPr>
          <p:cNvPr id="2" name="Group 1"/>
          <p:cNvGrpSpPr/>
          <p:nvPr/>
        </p:nvGrpSpPr>
        <p:grpSpPr>
          <a:xfrm>
            <a:off x="1690373" y="3291941"/>
            <a:ext cx="2530655" cy="2573847"/>
            <a:chOff x="4993033" y="4049555"/>
            <a:chExt cx="2530655" cy="2573847"/>
          </a:xfrm>
        </p:grpSpPr>
        <p:pic>
          <p:nvPicPr>
            <p:cNvPr id="10" name="Picture 9" descr="ph5515-smith:Domain:Education.Pitt.Edu:Users:pegs:Documents:NCTM2013:Impactful Teaching Practice 2_files:image002.png"/>
            <p:cNvPicPr/>
            <p:nvPr/>
          </p:nvPicPr>
          <p:blipFill>
            <a:blip r:embed="rId4">
              <a:extLst>
                <a:ext uri="{28A0092B-C50C-407E-A947-70E740481C1C}">
                  <a14:useLocalDpi xmlns:a14="http://schemas.microsoft.com/office/drawing/2010/main" val="0"/>
                </a:ext>
              </a:extLst>
            </a:blip>
            <a:srcRect/>
            <a:stretch>
              <a:fillRect/>
            </a:stretch>
          </p:blipFill>
          <p:spPr bwMode="auto">
            <a:xfrm>
              <a:off x="5017767" y="4049555"/>
              <a:ext cx="990483" cy="752207"/>
            </a:xfrm>
            <a:prstGeom prst="rect">
              <a:avLst/>
            </a:prstGeom>
            <a:noFill/>
            <a:ln>
              <a:noFill/>
            </a:ln>
          </p:spPr>
        </p:pic>
        <p:pic>
          <p:nvPicPr>
            <p:cNvPr id="11" name="Picture 10" descr="ph5515-smith:Domain:Education.Pitt.Edu:Users:pegs:Documents:NCTM2013:Impactful Teaching Practice 2_files:image004.png"/>
            <p:cNvPicPr/>
            <p:nvPr/>
          </p:nvPicPr>
          <p:blipFill>
            <a:blip r:embed="rId5">
              <a:extLst>
                <a:ext uri="{28A0092B-C50C-407E-A947-70E740481C1C}">
                  <a14:useLocalDpi xmlns:a14="http://schemas.microsoft.com/office/drawing/2010/main" val="0"/>
                </a:ext>
              </a:extLst>
            </a:blip>
            <a:srcRect/>
            <a:stretch>
              <a:fillRect/>
            </a:stretch>
          </p:blipFill>
          <p:spPr bwMode="auto">
            <a:xfrm>
              <a:off x="6605480" y="4049555"/>
              <a:ext cx="827407" cy="752207"/>
            </a:xfrm>
            <a:prstGeom prst="rect">
              <a:avLst/>
            </a:prstGeom>
            <a:noFill/>
            <a:ln>
              <a:noFill/>
            </a:ln>
          </p:spPr>
        </p:pic>
        <p:pic>
          <p:nvPicPr>
            <p:cNvPr id="12" name="Picture 11" descr="ph5515-smith:Domain:Education.Pitt.Edu:Users:pegs:Documents:NCTM2013:Impactful Teaching Practice 2_files:image006.png"/>
            <p:cNvPicPr/>
            <p:nvPr/>
          </p:nvPicPr>
          <p:blipFill>
            <a:blip r:embed="rId6">
              <a:extLst>
                <a:ext uri="{28A0092B-C50C-407E-A947-70E740481C1C}">
                  <a14:useLocalDpi xmlns:a14="http://schemas.microsoft.com/office/drawing/2010/main" val="0"/>
                </a:ext>
              </a:extLst>
            </a:blip>
            <a:srcRect/>
            <a:stretch>
              <a:fillRect/>
            </a:stretch>
          </p:blipFill>
          <p:spPr bwMode="auto">
            <a:xfrm>
              <a:off x="5017768" y="4863720"/>
              <a:ext cx="990482" cy="752464"/>
            </a:xfrm>
            <a:prstGeom prst="rect">
              <a:avLst/>
            </a:prstGeom>
            <a:noFill/>
            <a:ln>
              <a:noFill/>
            </a:ln>
          </p:spPr>
        </p:pic>
        <p:pic>
          <p:nvPicPr>
            <p:cNvPr id="13" name="Picture 12" descr="ph5515-smith:Domain:Education.Pitt.Edu:Users:pegs:Documents:NCTM2013:Impactful Teaching Practice 2_files:image008.png"/>
            <p:cNvPicPr/>
            <p:nvPr/>
          </p:nvPicPr>
          <p:blipFill>
            <a:blip r:embed="rId7">
              <a:extLst>
                <a:ext uri="{28A0092B-C50C-407E-A947-70E740481C1C}">
                  <a14:useLocalDpi xmlns:a14="http://schemas.microsoft.com/office/drawing/2010/main" val="0"/>
                </a:ext>
              </a:extLst>
            </a:blip>
            <a:srcRect/>
            <a:stretch>
              <a:fillRect/>
            </a:stretch>
          </p:blipFill>
          <p:spPr bwMode="auto">
            <a:xfrm>
              <a:off x="6605480" y="4897095"/>
              <a:ext cx="918208" cy="719089"/>
            </a:xfrm>
            <a:prstGeom prst="rect">
              <a:avLst/>
            </a:prstGeom>
            <a:noFill/>
            <a:ln>
              <a:noFill/>
            </a:ln>
          </p:spPr>
        </p:pic>
        <p:pic>
          <p:nvPicPr>
            <p:cNvPr id="14" name="Picture 13" descr="ph5515-smith:Domain:Education.Pitt.Edu:Users:pegs:Documents:NCTM2013:Impactful Teaching Practice 2_files:image010.png"/>
            <p:cNvPicPr/>
            <p:nvPr/>
          </p:nvPicPr>
          <p:blipFill>
            <a:blip r:embed="rId8">
              <a:extLst>
                <a:ext uri="{28A0092B-C50C-407E-A947-70E740481C1C}">
                  <a14:useLocalDpi xmlns:a14="http://schemas.microsoft.com/office/drawing/2010/main" val="0"/>
                </a:ext>
              </a:extLst>
            </a:blip>
            <a:srcRect/>
            <a:stretch>
              <a:fillRect/>
            </a:stretch>
          </p:blipFill>
          <p:spPr bwMode="auto">
            <a:xfrm>
              <a:off x="4993033" y="5777729"/>
              <a:ext cx="1015216" cy="830058"/>
            </a:xfrm>
            <a:prstGeom prst="rect">
              <a:avLst/>
            </a:prstGeom>
            <a:noFill/>
            <a:ln>
              <a:noFill/>
            </a:ln>
          </p:spPr>
        </p:pic>
        <p:pic>
          <p:nvPicPr>
            <p:cNvPr id="15" name="Picture 14" descr="ph5515-smith:Domain:Education.Pitt.Edu:Users:pegs:Documents:NCTM2013:Impactful Teaching Practice 2_files:image012.png"/>
            <p:cNvPicPr/>
            <p:nvPr/>
          </p:nvPicPr>
          <p:blipFill>
            <a:blip r:embed="rId9">
              <a:extLst>
                <a:ext uri="{28A0092B-C50C-407E-A947-70E740481C1C}">
                  <a14:useLocalDpi xmlns:a14="http://schemas.microsoft.com/office/drawing/2010/main" val="0"/>
                </a:ext>
              </a:extLst>
            </a:blip>
            <a:srcRect/>
            <a:stretch>
              <a:fillRect/>
            </a:stretch>
          </p:blipFill>
          <p:spPr bwMode="auto">
            <a:xfrm>
              <a:off x="6605480" y="5714881"/>
              <a:ext cx="918208" cy="908521"/>
            </a:xfrm>
            <a:prstGeom prst="rect">
              <a:avLst/>
            </a:prstGeom>
            <a:noFill/>
            <a:ln>
              <a:noFill/>
            </a:ln>
          </p:spPr>
        </p:pic>
      </p:grpSp>
      <p:grpSp>
        <p:nvGrpSpPr>
          <p:cNvPr id="16" name="Group 15"/>
          <p:cNvGrpSpPr/>
          <p:nvPr/>
        </p:nvGrpSpPr>
        <p:grpSpPr>
          <a:xfrm>
            <a:off x="1" y="-23724"/>
            <a:ext cx="1020617" cy="6894423"/>
            <a:chOff x="1" y="-23724"/>
            <a:chExt cx="1020617" cy="6894423"/>
          </a:xfrm>
        </p:grpSpPr>
        <p:pic>
          <p:nvPicPr>
            <p:cNvPr id="17" name="Picture 16" descr="14861 principles to action cover bar 1.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8" name="Picture 17" descr="14861 principles to action cover.psd"/>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47565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b="1" dirty="0" smtClean="0">
                <a:solidFill>
                  <a:schemeClr val="tx2">
                    <a:lumMod val="75000"/>
                  </a:schemeClr>
                </a:solidFill>
              </a:rPr>
              <a:t>Core Instructional Issue</a:t>
            </a:r>
          </a:p>
        </p:txBody>
      </p:sp>
      <p:sp>
        <p:nvSpPr>
          <p:cNvPr id="63491" name="Rectangle 3"/>
          <p:cNvSpPr>
            <a:spLocks noGrp="1" noChangeArrowheads="1"/>
          </p:cNvSpPr>
          <p:nvPr>
            <p:ph idx="1"/>
          </p:nvPr>
        </p:nvSpPr>
        <p:spPr>
          <a:xfrm>
            <a:off x="1447800" y="1676400"/>
            <a:ext cx="7119937" cy="4319587"/>
          </a:xfrm>
        </p:spPr>
        <p:txBody>
          <a:bodyPr/>
          <a:lstStyle/>
          <a:p>
            <a:pPr marL="0" indent="0" algn="ctr" eaLnBrk="1" hangingPunct="1">
              <a:buFontTx/>
              <a:buNone/>
            </a:pPr>
            <a:r>
              <a:rPr lang="en-US" sz="3600" dirty="0" smtClean="0">
                <a:solidFill>
                  <a:schemeClr val="tx2">
                    <a:lumMod val="75000"/>
                  </a:schemeClr>
                </a:solidFill>
              </a:rPr>
              <a:t>Do </a:t>
            </a:r>
            <a:r>
              <a:rPr lang="en-US" sz="3600" i="1" dirty="0" smtClean="0">
                <a:solidFill>
                  <a:schemeClr val="tx2">
                    <a:lumMod val="75000"/>
                  </a:schemeClr>
                </a:solidFill>
              </a:rPr>
              <a:t>all </a:t>
            </a:r>
            <a:r>
              <a:rPr lang="en-US" sz="3600" dirty="0" smtClean="0">
                <a:solidFill>
                  <a:schemeClr val="tx2">
                    <a:lumMod val="75000"/>
                  </a:schemeClr>
                </a:solidFill>
              </a:rPr>
              <a:t>students have the opportunity to engage in mathematical tasks that promote students’ attainment of the mathematical practices on a regular basis? </a:t>
            </a:r>
          </a:p>
          <a:p>
            <a:pPr marL="0" indent="0" eaLnBrk="1" hangingPunct="1">
              <a:buFontTx/>
              <a:buNone/>
            </a:pPr>
            <a:endParaRPr lang="en-US" dirty="0" smtClean="0"/>
          </a:p>
        </p:txBody>
      </p:sp>
    </p:spTree>
    <p:extLst>
      <p:ext uri="{BB962C8B-B14F-4D97-AF65-F5344CB8AC3E}">
        <p14:creationId xmlns:p14="http://schemas.microsoft.com/office/powerpoint/2010/main" val="15932821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Use and Connect </a:t>
            </a:r>
          </a:p>
          <a:p>
            <a:pPr lvl="0" algn="ctr">
              <a:spcBef>
                <a:spcPct val="0"/>
              </a:spcBef>
              <a:defRPr/>
            </a:pPr>
            <a:r>
              <a:rPr lang="en-US" sz="2800" b="1" dirty="0" smtClean="0">
                <a:solidFill>
                  <a:srgbClr val="002060"/>
                </a:solidFill>
                <a:latin typeface="Verdana"/>
                <a:cs typeface="Verdana"/>
              </a:rPr>
              <a:t>Mathematical Representations</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114300" indent="-114300">
              <a:buNone/>
            </a:pPr>
            <a:endParaRPr lang="en-US" sz="2000" dirty="0" smtClean="0">
              <a:solidFill>
                <a:schemeClr val="tx2"/>
              </a:solidFill>
              <a:latin typeface="Verdana"/>
              <a:cs typeface="Verdana"/>
            </a:endParaRPr>
          </a:p>
          <a:p>
            <a:pPr marL="114300" indent="-114300">
              <a:spcBef>
                <a:spcPts val="600"/>
              </a:spcBef>
              <a:buNone/>
            </a:pPr>
            <a:r>
              <a:rPr lang="en-US" sz="2000" dirty="0" smtClean="0">
                <a:solidFill>
                  <a:srgbClr val="002060"/>
                </a:solidFill>
                <a:latin typeface="Verdana"/>
                <a:cs typeface="Verdana"/>
              </a:rPr>
              <a:t>Different Representations should:</a:t>
            </a:r>
          </a:p>
          <a:p>
            <a:pPr marL="114300" indent="-114300">
              <a:spcBef>
                <a:spcPts val="600"/>
              </a:spcBef>
              <a:buNone/>
            </a:pPr>
            <a:endParaRPr lang="en-US" sz="2000" dirty="0" smtClean="0">
              <a:solidFill>
                <a:srgbClr val="002060"/>
              </a:solidFill>
              <a:latin typeface="Verdana"/>
              <a:cs typeface="Verdana"/>
            </a:endParaRPr>
          </a:p>
          <a:p>
            <a:pPr marL="342900" indent="-342900">
              <a:spcBef>
                <a:spcPts val="600"/>
              </a:spcBef>
              <a:buFont typeface="Arial"/>
              <a:buChar char="•"/>
            </a:pPr>
            <a:r>
              <a:rPr lang="en-US" sz="2000" dirty="0" smtClean="0">
                <a:solidFill>
                  <a:srgbClr val="002060"/>
                </a:solidFill>
                <a:latin typeface="Verdana"/>
                <a:cs typeface="Verdana"/>
              </a:rPr>
              <a:t>Be introduced, discussed, and connected;</a:t>
            </a:r>
          </a:p>
          <a:p>
            <a:pPr marL="342900" indent="-342900">
              <a:spcBef>
                <a:spcPts val="600"/>
              </a:spcBef>
              <a:buFont typeface="Arial"/>
              <a:buChar char="•"/>
            </a:pPr>
            <a:r>
              <a:rPr lang="en-US" sz="2000" dirty="0" smtClean="0">
                <a:solidFill>
                  <a:srgbClr val="002060"/>
                </a:solidFill>
                <a:latin typeface="Verdana"/>
                <a:cs typeface="Verdana"/>
              </a:rPr>
              <a:t>Focus students’ attention on the structure or essential features of mathematical ideas; and</a:t>
            </a:r>
          </a:p>
          <a:p>
            <a:pPr marL="342900" indent="-342900">
              <a:spcBef>
                <a:spcPts val="600"/>
              </a:spcBef>
              <a:buFont typeface="Arial"/>
              <a:buChar char="•"/>
            </a:pPr>
            <a:r>
              <a:rPr lang="en-US" sz="2000" dirty="0" smtClean="0">
                <a:solidFill>
                  <a:srgbClr val="002060"/>
                </a:solidFill>
                <a:latin typeface="Verdana"/>
                <a:cs typeface="Verdana"/>
              </a:rPr>
              <a:t>Support students’ ability to justify and explain their reasoning.</a:t>
            </a:r>
          </a:p>
          <a:p>
            <a:endParaRPr lang="en-US" sz="2000" dirty="0" smtClean="0">
              <a:solidFill>
                <a:schemeClr val="tx2"/>
              </a:solidFill>
              <a:latin typeface="Verdana"/>
              <a:cs typeface="Verdana"/>
            </a:endParaRPr>
          </a:p>
          <a:p>
            <a:r>
              <a:rPr lang="en-US" sz="2000" i="1" dirty="0" smtClean="0">
                <a:solidFill>
                  <a:srgbClr val="002060"/>
                </a:solidFill>
                <a:latin typeface="Verdana"/>
                <a:ea typeface="ＭＳ Ｐゴシック" charset="0"/>
                <a:cs typeface="Verdana"/>
              </a:rPr>
              <a:t>Strengthening the ability to move between and among these representations improves the growth of children’s concepts.</a:t>
            </a:r>
          </a:p>
          <a:p>
            <a:pPr algn="r">
              <a:lnSpc>
                <a:spcPct val="90000"/>
              </a:lnSpc>
            </a:pPr>
            <a:r>
              <a:rPr lang="en-US" dirty="0" smtClean="0">
                <a:solidFill>
                  <a:schemeClr val="tx2"/>
                </a:solidFill>
                <a:latin typeface="Verdana"/>
                <a:ea typeface="ＭＳ Ｐゴシック" charset="0"/>
                <a:cs typeface="Verdana"/>
              </a:rPr>
              <a:t>Lesh, Post, Behr, 1987 </a:t>
            </a:r>
            <a:endParaRPr lang="en-US" dirty="0" smtClean="0">
              <a:solidFill>
                <a:schemeClr val="tx2"/>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8" name="Picture 7"/>
          <p:cNvPicPr>
            <a:picLocks noChangeAspect="1"/>
          </p:cNvPicPr>
          <p:nvPr/>
        </p:nvPicPr>
        <p:blipFill rotWithShape="1">
          <a:blip r:embed="rId6"/>
          <a:srcRect l="9285" r="10559"/>
          <a:stretch/>
        </p:blipFill>
        <p:spPr>
          <a:xfrm>
            <a:off x="6619174" y="1268410"/>
            <a:ext cx="2364134" cy="1519238"/>
          </a:xfrm>
          <a:prstGeom prst="rect">
            <a:avLst/>
          </a:prstGeom>
          <a:solidFill>
            <a:schemeClr val="accent1"/>
          </a:solidFill>
        </p:spPr>
      </p:pic>
    </p:spTree>
    <p:extLst>
      <p:ext uri="{BB962C8B-B14F-4D97-AF65-F5344CB8AC3E}">
        <p14:creationId xmlns:p14="http://schemas.microsoft.com/office/powerpoint/2010/main" val="1055066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364" y="141672"/>
            <a:ext cx="7299435" cy="1143000"/>
          </a:xfrm>
        </p:spPr>
        <p:txBody>
          <a:bodyPr>
            <a:noAutofit/>
          </a:bodyPr>
          <a:lstStyle/>
          <a:p>
            <a:r>
              <a:rPr lang="en-US" sz="2800" b="1" dirty="0" smtClean="0">
                <a:solidFill>
                  <a:srgbClr val="002060"/>
                </a:solidFill>
                <a:cs typeface="Verdana"/>
              </a:rPr>
              <a:t>How did Mr. Donnelly use these different representations to support students’ learning? </a:t>
            </a:r>
            <a:endParaRPr lang="en-US" sz="3200"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013" y="1222650"/>
            <a:ext cx="8083987" cy="5106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716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Facilitate </a:t>
            </a:r>
          </a:p>
          <a:p>
            <a:pPr lvl="0" algn="ctr">
              <a:spcBef>
                <a:spcPct val="0"/>
              </a:spcBef>
              <a:defRPr/>
            </a:pPr>
            <a:r>
              <a:rPr lang="en-US" sz="2800" b="1" dirty="0" smtClean="0">
                <a:solidFill>
                  <a:srgbClr val="002060"/>
                </a:solidFill>
                <a:latin typeface="Verdana"/>
                <a:cs typeface="Verdana"/>
              </a:rPr>
              <a:t>Meaningful Mathematical Discourse</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5" y="1643109"/>
            <a:ext cx="7419975" cy="4616648"/>
          </a:xfrm>
          <a:prstGeom prst="rect">
            <a:avLst/>
          </a:prstGeom>
        </p:spPr>
        <p:txBody>
          <a:bodyPr wrap="square">
            <a:spAutoFit/>
          </a:bodyPr>
          <a:lstStyle/>
          <a:p>
            <a:pPr marL="114300" indent="-76200">
              <a:buNone/>
            </a:pPr>
            <a:r>
              <a:rPr lang="en-US" sz="2800" dirty="0" smtClean="0">
                <a:solidFill>
                  <a:srgbClr val="002060"/>
                </a:solidFill>
                <a:cs typeface="Verdana"/>
              </a:rPr>
              <a:t>Mathematical Discourse should:</a:t>
            </a:r>
          </a:p>
          <a:p>
            <a:pPr marL="342900" indent="-342900">
              <a:spcBef>
                <a:spcPts val="1200"/>
              </a:spcBef>
              <a:buFont typeface="Arial"/>
              <a:buChar char="•"/>
            </a:pPr>
            <a:r>
              <a:rPr lang="en-US" sz="2800" dirty="0" smtClean="0">
                <a:solidFill>
                  <a:srgbClr val="002060"/>
                </a:solidFill>
                <a:cs typeface="Verdana"/>
              </a:rPr>
              <a:t>Build on and honor students’ thinking;</a:t>
            </a:r>
          </a:p>
          <a:p>
            <a:pPr marL="342900" indent="-342900">
              <a:lnSpc>
                <a:spcPct val="110000"/>
              </a:lnSpc>
              <a:spcBef>
                <a:spcPts val="1200"/>
              </a:spcBef>
              <a:buFont typeface="Arial"/>
              <a:buChar char="•"/>
            </a:pPr>
            <a:r>
              <a:rPr lang="en-US" sz="2800" dirty="0" smtClean="0">
                <a:solidFill>
                  <a:srgbClr val="002060"/>
                </a:solidFill>
                <a:cs typeface="Verdana"/>
              </a:rPr>
              <a:t>Provide students with the opportunity to share ideas, clarify understandings, and develop convincing arguments; and</a:t>
            </a:r>
          </a:p>
          <a:p>
            <a:pPr marL="342900" indent="-342900">
              <a:lnSpc>
                <a:spcPct val="110000"/>
              </a:lnSpc>
              <a:spcBef>
                <a:spcPts val="1200"/>
              </a:spcBef>
              <a:buFont typeface="Arial"/>
              <a:buChar char="•"/>
            </a:pPr>
            <a:r>
              <a:rPr lang="en-US" sz="2800" dirty="0" smtClean="0">
                <a:solidFill>
                  <a:srgbClr val="002060"/>
                </a:solidFill>
                <a:cs typeface="Verdana"/>
              </a:rPr>
              <a:t>Advance the mathematical learning of the whole class.</a:t>
            </a:r>
          </a:p>
          <a:p>
            <a:pPr marL="342900" indent="-342900">
              <a:lnSpc>
                <a:spcPct val="80000"/>
              </a:lnSpc>
              <a:buFont typeface="Arial"/>
              <a:buChar char="•"/>
            </a:pPr>
            <a:endParaRPr lang="en-US" sz="2000" dirty="0" smtClean="0">
              <a:solidFill>
                <a:srgbClr val="1F497D"/>
              </a:solidFill>
              <a:latin typeface="Verdana"/>
              <a:cs typeface="Verdana"/>
            </a:endParaRPr>
          </a:p>
          <a:p>
            <a:endParaRPr lang="en-US" dirty="0" smtClean="0">
              <a:solidFill>
                <a:schemeClr val="tx2"/>
              </a:solidFill>
              <a:latin typeface="Verdana"/>
              <a:cs typeface="Verdana"/>
            </a:endParaRPr>
          </a:p>
          <a:p>
            <a:endParaRPr lang="en-US" sz="2000" dirty="0">
              <a:solidFill>
                <a:schemeClr val="tx2"/>
              </a:solidFill>
            </a:endParaRPr>
          </a:p>
        </p:txBody>
      </p:sp>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Facilitate </a:t>
            </a:r>
          </a:p>
          <a:p>
            <a:pPr lvl="0" algn="ctr">
              <a:spcBef>
                <a:spcPct val="0"/>
              </a:spcBef>
              <a:defRPr/>
            </a:pPr>
            <a:r>
              <a:rPr lang="en-US" sz="2800" b="1" dirty="0" smtClean="0">
                <a:solidFill>
                  <a:srgbClr val="002060"/>
                </a:solidFill>
                <a:latin typeface="Verdana"/>
                <a:cs typeface="Verdana"/>
              </a:rPr>
              <a:t>Meaningful Mathematical Discourse</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020619" y="1437141"/>
            <a:ext cx="7780482" cy="5139869"/>
          </a:xfrm>
          <a:prstGeom prst="rect">
            <a:avLst/>
          </a:prstGeom>
        </p:spPr>
        <p:txBody>
          <a:bodyPr wrap="square">
            <a:spAutoFit/>
          </a:bodyPr>
          <a:lstStyle/>
          <a:p>
            <a:pPr marL="342900" indent="-342900">
              <a:lnSpc>
                <a:spcPct val="80000"/>
              </a:lnSpc>
              <a:buFont typeface="Arial"/>
              <a:buChar char="•"/>
            </a:pPr>
            <a:endParaRPr lang="en-US" sz="2000" dirty="0" smtClean="0">
              <a:solidFill>
                <a:srgbClr val="1F497D"/>
              </a:solidFill>
              <a:latin typeface="Verdana"/>
              <a:cs typeface="Verdana"/>
            </a:endParaRPr>
          </a:p>
          <a:p>
            <a:pPr marL="114300" indent="0" algn="ctr">
              <a:buNone/>
            </a:pPr>
            <a:r>
              <a:rPr lang="en-US" sz="3200" i="1" dirty="0" smtClean="0">
                <a:solidFill>
                  <a:srgbClr val="002060"/>
                </a:solidFill>
                <a:cs typeface="Verdana"/>
              </a:rPr>
              <a:t>Discussions that focus on cognitively challenging mathematical tasks, namely those that promote thinking, reasoning, and problem solving, are a primary mechanism for promoting conceptual understanding of mathematics (Hatano &amp; Inagaki, 1991; Michaels, O’Connor, &amp; Resnick, 2008).</a:t>
            </a:r>
          </a:p>
          <a:p>
            <a:pPr marL="114300" indent="0" algn="ctr">
              <a:buNone/>
            </a:pPr>
            <a:endParaRPr lang="en-US" sz="2000" dirty="0" smtClean="0">
              <a:solidFill>
                <a:srgbClr val="002060"/>
              </a:solidFill>
              <a:cs typeface="Verdana"/>
            </a:endParaRPr>
          </a:p>
          <a:p>
            <a:pPr marL="114300" indent="0" algn="r">
              <a:buNone/>
            </a:pPr>
            <a:r>
              <a:rPr lang="en-US" dirty="0" smtClean="0">
                <a:solidFill>
                  <a:srgbClr val="002060"/>
                </a:solidFill>
                <a:cs typeface="Verdana"/>
              </a:rPr>
              <a:t>Smith, Hughes, Engle &amp; Stein, 2009, p. 549</a:t>
            </a:r>
          </a:p>
          <a:p>
            <a:endParaRPr lang="en-US" dirty="0" smtClean="0">
              <a:solidFill>
                <a:srgbClr val="002060"/>
              </a:solidFill>
              <a:latin typeface="Verdana"/>
              <a:cs typeface="Verdana"/>
            </a:endParaRPr>
          </a:p>
          <a:p>
            <a:endParaRPr lang="en-US" sz="2000" dirty="0">
              <a:solidFill>
                <a:schemeClr val="tx2"/>
              </a:solidFill>
            </a:endParaRPr>
          </a:p>
        </p:txBody>
      </p:sp>
    </p:spTree>
    <p:extLst>
      <p:ext uri="{BB962C8B-B14F-4D97-AF65-F5344CB8AC3E}">
        <p14:creationId xmlns:p14="http://schemas.microsoft.com/office/powerpoint/2010/main" val="4454963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7478291" cy="1143000"/>
          </a:xfrm>
          <a:prstGeom prst="rect">
            <a:avLst/>
          </a:prstGeom>
        </p:spPr>
        <p:txBody>
          <a:bodyPr vert="horz" lIns="91440" tIns="45720" rIns="91440" bIns="45720" rtlCol="0" anchor="ctr">
            <a:noAutofit/>
          </a:bodyPr>
          <a:lstStyle/>
          <a:p>
            <a:pPr lvl="0" algn="ctr">
              <a:spcBef>
                <a:spcPct val="0"/>
              </a:spcBef>
              <a:defRPr/>
            </a:pPr>
            <a:r>
              <a:rPr lang="en-US" sz="3200" b="1" dirty="0" smtClean="0">
                <a:solidFill>
                  <a:srgbClr val="002060"/>
                </a:solidFill>
                <a:latin typeface="Verdana"/>
                <a:cs typeface="Verdana"/>
              </a:rPr>
              <a:t>Meaningful Discourse</a:t>
            </a:r>
            <a:endParaRPr lang="en-US" sz="32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nvGrpSpPr>
          <p:cNvPr id="3" name="Group 7"/>
          <p:cNvGrpSpPr/>
          <p:nvPr/>
        </p:nvGrpSpPr>
        <p:grpSpPr>
          <a:xfrm>
            <a:off x="7684408" y="567097"/>
            <a:ext cx="1246214" cy="1223828"/>
            <a:chOff x="0" y="0"/>
            <a:chExt cx="3011805" cy="3277235"/>
          </a:xfrm>
        </p:grpSpPr>
        <p:grpSp>
          <p:nvGrpSpPr>
            <p:cNvPr id="7" name="Group 7"/>
            <p:cNvGrpSpPr/>
            <p:nvPr/>
          </p:nvGrpSpPr>
          <p:grpSpPr>
            <a:xfrm>
              <a:off x="0" y="0"/>
              <a:ext cx="3011805" cy="3277235"/>
              <a:chOff x="0" y="0"/>
              <a:chExt cx="3011805" cy="3277235"/>
            </a:xfrm>
          </p:grpSpPr>
          <p:grpSp>
            <p:nvGrpSpPr>
              <p:cNvPr id="8" name="Group 10"/>
              <p:cNvGrpSpPr>
                <a:grpSpLocks/>
              </p:cNvGrpSpPr>
              <p:nvPr/>
            </p:nvGrpSpPr>
            <p:grpSpPr bwMode="auto">
              <a:xfrm>
                <a:off x="0" y="0"/>
                <a:ext cx="3011805" cy="3277235"/>
                <a:chOff x="7708" y="7499"/>
                <a:chExt cx="4743" cy="5161"/>
              </a:xfrm>
            </p:grpSpPr>
            <p:sp>
              <p:nvSpPr>
                <p:cNvPr id="32" name="Freeform 31"/>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10" name="Group 33"/>
                <p:cNvGrpSpPr>
                  <a:grpSpLocks/>
                </p:cNvGrpSpPr>
                <p:nvPr/>
              </p:nvGrpSpPr>
              <p:grpSpPr bwMode="auto">
                <a:xfrm>
                  <a:off x="10832" y="8907"/>
                  <a:ext cx="1619" cy="3696"/>
                  <a:chOff x="10832" y="8907"/>
                  <a:chExt cx="1619" cy="3696"/>
                </a:xfrm>
              </p:grpSpPr>
              <p:sp>
                <p:nvSpPr>
                  <p:cNvPr id="40" name="Freeform 39"/>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1" name="Freeform 40"/>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5" name="Rectangle 34"/>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6" name="Freeform 35"/>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Oval 37"/>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4" name="Oval 13"/>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5" name="Oval 14"/>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Rectangle 26"/>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2" name="Oval 11"/>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
        <p:nvSpPr>
          <p:cNvPr id="42" name="Rectangle 41"/>
          <p:cNvSpPr/>
          <p:nvPr/>
        </p:nvSpPr>
        <p:spPr>
          <a:xfrm>
            <a:off x="1612900" y="1969484"/>
            <a:ext cx="6321644" cy="2616101"/>
          </a:xfrm>
          <a:prstGeom prst="rect">
            <a:avLst/>
          </a:prstGeom>
        </p:spPr>
        <p:txBody>
          <a:bodyPr wrap="square">
            <a:spAutoFit/>
          </a:bodyPr>
          <a:lstStyle/>
          <a:p>
            <a:endParaRPr lang="en-US" sz="2400" dirty="0" smtClean="0">
              <a:solidFill>
                <a:srgbClr val="1F497D"/>
              </a:solidFill>
              <a:latin typeface="Verdana"/>
              <a:cs typeface="Verdana"/>
            </a:endParaRPr>
          </a:p>
          <a:p>
            <a:pPr algn="ctr"/>
            <a:r>
              <a:rPr lang="en-US" sz="2800" dirty="0" smtClean="0">
                <a:solidFill>
                  <a:srgbClr val="002060"/>
                </a:solidFill>
                <a:latin typeface="Verdana"/>
                <a:cs typeface="Verdana"/>
              </a:rPr>
              <a:t>What did Mr. Donnelly do (before or during the discussion) that may have positioned him to engage his students in a productive discussion?</a:t>
            </a:r>
            <a:endParaRPr lang="en-US" sz="2800" dirty="0">
              <a:solidFill>
                <a:srgbClr val="002060"/>
              </a:solidFill>
              <a:latin typeface="Verdana"/>
              <a:cs typeface="Verdana"/>
            </a:endParaRPr>
          </a:p>
        </p:txBody>
      </p:sp>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085850" y="274638"/>
            <a:ext cx="6721515" cy="1143000"/>
          </a:xfrm>
        </p:spPr>
        <p:txBody>
          <a:bodyPr>
            <a:noAutofit/>
          </a:bodyPr>
          <a:lstStyle/>
          <a:p>
            <a:r>
              <a:rPr lang="en-US" sz="3600" b="1" dirty="0" smtClean="0">
                <a:solidFill>
                  <a:srgbClr val="003366"/>
                </a:solidFill>
              </a:rPr>
              <a:t>Five Practices for Orchestrating Productive Discussions</a:t>
            </a:r>
            <a:endParaRPr lang="en-US" sz="2400" b="1" dirty="0" smtClean="0">
              <a:solidFill>
                <a:srgbClr val="003366"/>
              </a:solidFill>
            </a:endParaRPr>
          </a:p>
        </p:txBody>
      </p:sp>
      <p:sp>
        <p:nvSpPr>
          <p:cNvPr id="142339" name="Rectangle 3"/>
          <p:cNvSpPr>
            <a:spLocks noGrp="1" noChangeArrowheads="1"/>
          </p:cNvSpPr>
          <p:nvPr>
            <p:ph idx="1"/>
          </p:nvPr>
        </p:nvSpPr>
        <p:spPr>
          <a:xfrm>
            <a:off x="1524000" y="1693986"/>
            <a:ext cx="7162800" cy="4525963"/>
          </a:xfrm>
        </p:spPr>
        <p:txBody>
          <a:bodyPr>
            <a:normAutofit/>
          </a:bodyPr>
          <a:lstStyle/>
          <a:p>
            <a:r>
              <a:rPr lang="en-US" sz="2800" b="1" i="1" dirty="0" smtClean="0">
                <a:solidFill>
                  <a:srgbClr val="A31C12"/>
                </a:solidFill>
              </a:rPr>
              <a:t>Anticipating</a:t>
            </a:r>
            <a:r>
              <a:rPr lang="en-US" sz="2800" dirty="0" smtClean="0">
                <a:solidFill>
                  <a:srgbClr val="A31C12"/>
                </a:solidFill>
              </a:rPr>
              <a:t> </a:t>
            </a:r>
            <a:r>
              <a:rPr lang="en-US" sz="2800" dirty="0" smtClean="0">
                <a:solidFill>
                  <a:srgbClr val="003366"/>
                </a:solidFill>
              </a:rPr>
              <a:t>likely student responses</a:t>
            </a:r>
          </a:p>
          <a:p>
            <a:r>
              <a:rPr lang="en-US" sz="2800" b="1" i="1" dirty="0" smtClean="0">
                <a:solidFill>
                  <a:srgbClr val="A31C12"/>
                </a:solidFill>
              </a:rPr>
              <a:t>Monitoring</a:t>
            </a:r>
            <a:r>
              <a:rPr lang="en-US" sz="2800" dirty="0" smtClean="0">
                <a:solidFill>
                  <a:srgbClr val="CC3300"/>
                </a:solidFill>
              </a:rPr>
              <a:t> </a:t>
            </a:r>
            <a:r>
              <a:rPr lang="en-US" sz="2800" dirty="0" smtClean="0">
                <a:solidFill>
                  <a:srgbClr val="003366"/>
                </a:solidFill>
              </a:rPr>
              <a:t>students’ actual responses</a:t>
            </a:r>
          </a:p>
          <a:p>
            <a:r>
              <a:rPr lang="en-US" sz="2800" b="1" i="1" dirty="0" smtClean="0">
                <a:solidFill>
                  <a:srgbClr val="A31C12"/>
                </a:solidFill>
              </a:rPr>
              <a:t>Selecting</a:t>
            </a:r>
            <a:r>
              <a:rPr lang="en-US" sz="2800" dirty="0" smtClean="0">
                <a:solidFill>
                  <a:srgbClr val="00FFFF"/>
                </a:solidFill>
              </a:rPr>
              <a:t> </a:t>
            </a:r>
            <a:r>
              <a:rPr lang="en-US" sz="2800" dirty="0" smtClean="0">
                <a:solidFill>
                  <a:srgbClr val="003366"/>
                </a:solidFill>
              </a:rPr>
              <a:t>particular students to present their work during the whole class discussion</a:t>
            </a:r>
          </a:p>
          <a:p>
            <a:r>
              <a:rPr lang="en-US" sz="2800" b="1" i="1" dirty="0" smtClean="0">
                <a:solidFill>
                  <a:srgbClr val="A31C12"/>
                </a:solidFill>
              </a:rPr>
              <a:t>Sequencing</a:t>
            </a:r>
            <a:r>
              <a:rPr lang="en-US" sz="2800" dirty="0" smtClean="0">
                <a:solidFill>
                  <a:srgbClr val="00FFFF"/>
                </a:solidFill>
              </a:rPr>
              <a:t> </a:t>
            </a:r>
            <a:r>
              <a:rPr lang="en-US" sz="2800" dirty="0" smtClean="0">
                <a:solidFill>
                  <a:srgbClr val="003366"/>
                </a:solidFill>
              </a:rPr>
              <a:t>the students’ presentations</a:t>
            </a:r>
          </a:p>
          <a:p>
            <a:r>
              <a:rPr lang="en-US" sz="2800" b="1" i="1" dirty="0" smtClean="0">
                <a:solidFill>
                  <a:srgbClr val="A31C12"/>
                </a:solidFill>
              </a:rPr>
              <a:t>Connecting</a:t>
            </a:r>
            <a:r>
              <a:rPr lang="en-US" sz="2800" dirty="0" smtClean="0"/>
              <a:t> </a:t>
            </a:r>
            <a:r>
              <a:rPr lang="en-US" sz="2800" dirty="0" smtClean="0">
                <a:solidFill>
                  <a:srgbClr val="003366"/>
                </a:solidFill>
              </a:rPr>
              <a:t>different students’ strategies and ideas in a way that helps students understand the mathematics or science in the lesson.</a:t>
            </a:r>
          </a:p>
        </p:txBody>
      </p:sp>
      <p:pic>
        <p:nvPicPr>
          <p:cNvPr id="6" name="Picture 5"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730" y="5912584"/>
            <a:ext cx="2673270" cy="696059"/>
          </a:xfrm>
          <a:prstGeom prst="rect">
            <a:avLst/>
          </a:prstGeom>
        </p:spPr>
      </p:pic>
      <p:grpSp>
        <p:nvGrpSpPr>
          <p:cNvPr id="8" name="Group 7"/>
          <p:cNvGrpSpPr/>
          <p:nvPr/>
        </p:nvGrpSpPr>
        <p:grpSpPr>
          <a:xfrm>
            <a:off x="1" y="-23724"/>
            <a:ext cx="1020617" cy="6894423"/>
            <a:chOff x="1" y="-23724"/>
            <a:chExt cx="1020617" cy="6894423"/>
          </a:xfrm>
        </p:grpSpPr>
        <p:pic>
          <p:nvPicPr>
            <p:cNvPr id="9" name="Picture 8"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0" name="Picture 9"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sp>
        <p:nvSpPr>
          <p:cNvPr id="2" name="TextBox 1"/>
          <p:cNvSpPr txBox="1"/>
          <p:nvPr/>
        </p:nvSpPr>
        <p:spPr>
          <a:xfrm>
            <a:off x="1168400" y="5788411"/>
            <a:ext cx="3751733" cy="707886"/>
          </a:xfrm>
          <a:prstGeom prst="rect">
            <a:avLst/>
          </a:prstGeom>
          <a:noFill/>
        </p:spPr>
        <p:txBody>
          <a:bodyPr wrap="none" rtlCol="0">
            <a:spAutoFit/>
          </a:bodyPr>
          <a:lstStyle/>
          <a:p>
            <a:r>
              <a:rPr lang="en-US" sz="2000" dirty="0" smtClean="0">
                <a:solidFill>
                  <a:srgbClr val="003366"/>
                </a:solidFill>
              </a:rPr>
              <a:t>Smith &amp; Stein, 2011; </a:t>
            </a:r>
          </a:p>
          <a:p>
            <a:r>
              <a:rPr lang="en-US" sz="2000" dirty="0" smtClean="0">
                <a:solidFill>
                  <a:srgbClr val="003366"/>
                </a:solidFill>
              </a:rPr>
              <a:t>Cartier, Smith, Stein &amp; Ross, 2013</a:t>
            </a:r>
            <a:endParaRPr lang="en-US" sz="2000" dirty="0">
              <a:solidFill>
                <a:srgbClr val="003366"/>
              </a:solidFill>
            </a:endParaRPr>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5102" y="49697"/>
            <a:ext cx="854989" cy="121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7"/>
          <a:stretch>
            <a:fillRect/>
          </a:stretch>
        </p:blipFill>
        <p:spPr>
          <a:xfrm>
            <a:off x="8077036" y="505266"/>
            <a:ext cx="838364" cy="1188720"/>
          </a:xfrm>
          <a:prstGeom prst="rect">
            <a:avLst/>
          </a:prstGeom>
        </p:spPr>
      </p:pic>
    </p:spTree>
    <p:extLst>
      <p:ext uri="{BB962C8B-B14F-4D97-AF65-F5344CB8AC3E}">
        <p14:creationId xmlns:p14="http://schemas.microsoft.com/office/powerpoint/2010/main" val="275228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2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52400" y="228600"/>
            <a:ext cx="8686800" cy="1023938"/>
          </a:xfrm>
        </p:spPr>
        <p:txBody>
          <a:bodyPr/>
          <a:lstStyle/>
          <a:p>
            <a:pPr algn="ctr" eaLnBrk="1" hangingPunct="1"/>
            <a:r>
              <a:rPr lang="en-US" sz="2800" dirty="0" smtClean="0">
                <a:ea typeface="ＭＳ Ｐゴシック" pitchFamily="34" charset="-128"/>
              </a:rPr>
              <a:t>National Council of Teachers of Mathematics</a:t>
            </a:r>
            <a:r>
              <a:rPr lang="en-US" sz="3200" dirty="0" smtClean="0">
                <a:ea typeface="ＭＳ Ｐゴシック" pitchFamily="34" charset="-128"/>
              </a:rPr>
              <a:t/>
            </a:r>
            <a:br>
              <a:rPr lang="en-US" sz="3200" dirty="0" smtClean="0">
                <a:ea typeface="ＭＳ Ｐゴシック" pitchFamily="34" charset="-128"/>
              </a:rPr>
            </a:br>
            <a:r>
              <a:rPr lang="en-US" sz="3200" dirty="0" smtClean="0">
                <a:ea typeface="ＭＳ Ｐゴシック" pitchFamily="34" charset="-128"/>
              </a:rPr>
              <a:t>www.nctm.org</a:t>
            </a:r>
          </a:p>
        </p:txBody>
      </p:sp>
      <p:sp>
        <p:nvSpPr>
          <p:cNvPr id="24580" name="Rectangle 3"/>
          <p:cNvSpPr>
            <a:spLocks noGrp="1" noChangeArrowheads="1"/>
          </p:cNvSpPr>
          <p:nvPr>
            <p:ph idx="1"/>
          </p:nvPr>
        </p:nvSpPr>
        <p:spPr>
          <a:xfrm>
            <a:off x="609600" y="1589088"/>
            <a:ext cx="8305800" cy="4522787"/>
          </a:xfrm>
        </p:spPr>
        <p:txBody>
          <a:bodyPr/>
          <a:lstStyle/>
          <a:p>
            <a:pPr marL="457200" lvl="1" indent="0" eaLnBrk="1" hangingPunct="1">
              <a:spcBef>
                <a:spcPts val="0"/>
              </a:spcBef>
              <a:buNone/>
            </a:pPr>
            <a:endParaRPr lang="en-US" sz="1000" dirty="0">
              <a:ea typeface="ＭＳ Ｐゴシック" pitchFamily="34" charset="-128"/>
            </a:endParaRPr>
          </a:p>
          <a:p>
            <a:pPr marL="0" lvl="2" indent="0" eaLnBrk="1" hangingPunct="1">
              <a:spcBef>
                <a:spcPts val="600"/>
              </a:spcBef>
              <a:buFontTx/>
              <a:buNone/>
            </a:pPr>
            <a:endParaRPr lang="en-US" sz="2800" b="1" dirty="0" smtClean="0">
              <a:ea typeface="ＭＳ Ｐゴシック" pitchFamily="34" charset="-128"/>
            </a:endParaRPr>
          </a:p>
        </p:txBody>
      </p:sp>
      <p:sp>
        <p:nvSpPr>
          <p:cNvPr id="24581" name="Text Box 5"/>
          <p:cNvSpPr txBox="1">
            <a:spLocks noChangeArrowheads="1"/>
          </p:cNvSpPr>
          <p:nvPr/>
        </p:nvSpPr>
        <p:spPr bwMode="auto">
          <a:xfrm>
            <a:off x="39465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1418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4850" y="2909566"/>
            <a:ext cx="4334300" cy="504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63054" y="3404116"/>
            <a:ext cx="7772400" cy="646331"/>
          </a:xfrm>
          <a:prstGeom prst="rect">
            <a:avLst/>
          </a:prstGeom>
        </p:spPr>
        <p:txBody>
          <a:bodyPr wrap="square">
            <a:spAutoFit/>
          </a:bodyPr>
          <a:lstStyle/>
          <a:p>
            <a:r>
              <a:rPr lang="en-US" b="1" dirty="0"/>
              <a:t>For $144 per year, your school will get a FREE print-only subscription to one of the following award-winning journals:</a:t>
            </a:r>
            <a:r>
              <a:rPr lang="en-US" dirty="0"/>
              <a:t> </a:t>
            </a:r>
            <a:endParaRPr lang="en-US" dirty="0">
              <a:effectLst/>
            </a:endParaRPr>
          </a:p>
        </p:txBody>
      </p:sp>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1" y="4050447"/>
            <a:ext cx="4953000" cy="1175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9883" y="3831082"/>
            <a:ext cx="2795517" cy="2121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72956" y="5075418"/>
            <a:ext cx="8469155" cy="1754326"/>
          </a:xfrm>
          <a:prstGeom prst="rect">
            <a:avLst/>
          </a:prstGeom>
        </p:spPr>
        <p:txBody>
          <a:bodyPr wrap="square">
            <a:spAutoFit/>
          </a:bodyPr>
          <a:lstStyle/>
          <a:p>
            <a:r>
              <a:rPr lang="en-US" b="1" dirty="0"/>
              <a:t>Five FREE E-Memberships for teachers in your school</a:t>
            </a:r>
            <a:r>
              <a:rPr lang="en-US" dirty="0"/>
              <a:t> </a:t>
            </a:r>
          </a:p>
          <a:p>
            <a:r>
              <a:rPr lang="en-US" dirty="0"/>
              <a:t>All the </a:t>
            </a:r>
            <a:r>
              <a:rPr lang="en-US" dirty="0">
                <a:hlinkClick r:id="rId7" tooltip="Full Individual Membership and E-Membership"/>
              </a:rPr>
              <a:t>benefits of an e-membership</a:t>
            </a:r>
            <a:r>
              <a:rPr lang="en-US" dirty="0"/>
              <a:t> including full access to </a:t>
            </a:r>
            <a:endParaRPr lang="en-US" dirty="0" smtClean="0"/>
          </a:p>
          <a:p>
            <a:r>
              <a:rPr lang="en-US" dirty="0" smtClean="0"/>
              <a:t>the </a:t>
            </a:r>
            <a:r>
              <a:rPr lang="en-US" dirty="0"/>
              <a:t>digital edition of </a:t>
            </a:r>
            <a:r>
              <a:rPr lang="en-US" i="1" dirty="0"/>
              <a:t>Teaching Children Mathematics</a:t>
            </a:r>
            <a:r>
              <a:rPr lang="en-US" dirty="0"/>
              <a:t> or </a:t>
            </a:r>
            <a:r>
              <a:rPr lang="en-US" dirty="0" smtClean="0"/>
              <a:t/>
            </a:r>
            <a:br>
              <a:rPr lang="en-US" dirty="0" smtClean="0"/>
            </a:br>
            <a:r>
              <a:rPr lang="en-US" i="1" dirty="0" smtClean="0"/>
              <a:t>Mathematics </a:t>
            </a:r>
            <a:r>
              <a:rPr lang="en-US" i="1" dirty="0"/>
              <a:t>Teaching in the Middle School</a:t>
            </a:r>
            <a:r>
              <a:rPr lang="en-US" dirty="0"/>
              <a:t> (a $72 value!) FREE! </a:t>
            </a:r>
            <a:endParaRPr lang="en-US" dirty="0" smtClean="0"/>
          </a:p>
          <a:p>
            <a:r>
              <a:rPr lang="en-US" dirty="0" smtClean="0"/>
              <a:t>To </a:t>
            </a:r>
            <a:r>
              <a:rPr lang="en-US" dirty="0"/>
              <a:t>involve more teachers, additional e-memberships can be added </a:t>
            </a:r>
            <a:endParaRPr lang="en-US" dirty="0" smtClean="0"/>
          </a:p>
          <a:p>
            <a:r>
              <a:rPr lang="en-US" dirty="0" smtClean="0"/>
              <a:t>for </a:t>
            </a:r>
            <a:r>
              <a:rPr lang="en-US" dirty="0"/>
              <a:t>just $10 each</a:t>
            </a:r>
            <a:r>
              <a:rPr lang="en-US" dirty="0" smtClean="0"/>
              <a:t>.</a:t>
            </a:r>
            <a:endParaRPr lang="en-US" dirty="0"/>
          </a:p>
        </p:txBody>
      </p:sp>
      <p:sp>
        <p:nvSpPr>
          <p:cNvPr id="11" name="Rectangle 2"/>
          <p:cNvSpPr txBox="1">
            <a:spLocks noChangeArrowheads="1"/>
          </p:cNvSpPr>
          <p:nvPr/>
        </p:nvSpPr>
        <p:spPr>
          <a:xfrm>
            <a:off x="0" y="0"/>
            <a:ext cx="9144000" cy="1371600"/>
          </a:xfrm>
          <a:prstGeom prst="rect">
            <a:avLst/>
          </a:prstGeom>
          <a:solidFill>
            <a:srgbClr val="00B0F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2060"/>
                </a:solidFill>
                <a:ea typeface="ＭＳ Ｐゴシック" pitchFamily="34" charset="-128"/>
              </a:rPr>
              <a:t>National Council of Teachers of Mathematics</a:t>
            </a:r>
            <a:r>
              <a:rPr lang="en-US" sz="4000" b="1" dirty="0" smtClean="0">
                <a:solidFill>
                  <a:srgbClr val="002060"/>
                </a:solidFill>
                <a:ea typeface="ＭＳ Ｐゴシック" pitchFamily="34" charset="-128"/>
              </a:rPr>
              <a:t/>
            </a:r>
            <a:br>
              <a:rPr lang="en-US" sz="4000" b="1" dirty="0" smtClean="0">
                <a:solidFill>
                  <a:srgbClr val="002060"/>
                </a:solidFill>
                <a:ea typeface="ＭＳ Ｐゴシック" pitchFamily="34" charset="-128"/>
              </a:rPr>
            </a:br>
            <a:r>
              <a:rPr lang="en-US" sz="4000" b="1" dirty="0" smtClean="0">
                <a:solidFill>
                  <a:srgbClr val="002060"/>
                </a:solidFill>
                <a:ea typeface="ＭＳ Ｐゴシック" pitchFamily="34" charset="-128"/>
              </a:rPr>
              <a:t>www.nctm.org</a:t>
            </a:r>
          </a:p>
        </p:txBody>
      </p:sp>
      <p:pic>
        <p:nvPicPr>
          <p:cNvPr id="1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1233323"/>
            <a:ext cx="9143999" cy="1676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07888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37923" y="274638"/>
            <a:ext cx="7677150" cy="1143000"/>
          </a:xfrm>
        </p:spPr>
        <p:txBody>
          <a:bodyPr>
            <a:normAutofit/>
          </a:bodyPr>
          <a:lstStyle/>
          <a:p>
            <a:r>
              <a:rPr lang="en-US" sz="4000" b="1" dirty="0" smtClean="0">
                <a:solidFill>
                  <a:srgbClr val="003366"/>
                </a:solidFill>
              </a:rPr>
              <a:t>Planning with the Student in Mind</a:t>
            </a:r>
            <a:endParaRPr lang="en-US" sz="4800" b="1" dirty="0" smtClean="0">
              <a:solidFill>
                <a:srgbClr val="003366"/>
              </a:solidFill>
            </a:endParaRPr>
          </a:p>
        </p:txBody>
      </p:sp>
      <p:sp>
        <p:nvSpPr>
          <p:cNvPr id="140291" name="Rectangle 3"/>
          <p:cNvSpPr>
            <a:spLocks noGrp="1" noChangeArrowheads="1"/>
          </p:cNvSpPr>
          <p:nvPr>
            <p:ph idx="1"/>
          </p:nvPr>
        </p:nvSpPr>
        <p:spPr>
          <a:xfrm>
            <a:off x="1009650" y="1600200"/>
            <a:ext cx="7677150" cy="4525963"/>
          </a:xfrm>
        </p:spPr>
        <p:txBody>
          <a:bodyPr>
            <a:normAutofit fontScale="92500" lnSpcReduction="10000"/>
          </a:bodyPr>
          <a:lstStyle/>
          <a:p>
            <a:pPr>
              <a:lnSpc>
                <a:spcPct val="90000"/>
              </a:lnSpc>
            </a:pPr>
            <a:r>
              <a:rPr lang="en-US" sz="3000" dirty="0" smtClean="0">
                <a:solidFill>
                  <a:srgbClr val="003366"/>
                </a:solidFill>
              </a:rPr>
              <a:t>Anticipate solutions, thoughts, and responses that students might develop as they struggle with the problem/task.</a:t>
            </a:r>
          </a:p>
          <a:p>
            <a:pPr>
              <a:lnSpc>
                <a:spcPct val="30000"/>
              </a:lnSpc>
              <a:buFontTx/>
              <a:buNone/>
            </a:pPr>
            <a:endParaRPr lang="en-US" sz="3000" dirty="0" smtClean="0">
              <a:solidFill>
                <a:srgbClr val="003366"/>
              </a:solidFill>
            </a:endParaRPr>
          </a:p>
          <a:p>
            <a:pPr>
              <a:lnSpc>
                <a:spcPct val="90000"/>
              </a:lnSpc>
            </a:pPr>
            <a:r>
              <a:rPr lang="en-US" sz="3000" dirty="0" smtClean="0">
                <a:solidFill>
                  <a:srgbClr val="003366"/>
                </a:solidFill>
              </a:rPr>
              <a:t>Generate questions that could be asked to promote student thinking during the lesson, and consider the kinds of guidance that could be given to students who showed one or another types of misconception in their thinking</a:t>
            </a:r>
          </a:p>
          <a:p>
            <a:pPr>
              <a:lnSpc>
                <a:spcPct val="30000"/>
              </a:lnSpc>
              <a:buFontTx/>
              <a:buNone/>
            </a:pPr>
            <a:endParaRPr lang="en-US" sz="3000" dirty="0" smtClean="0">
              <a:solidFill>
                <a:srgbClr val="003366"/>
              </a:solidFill>
            </a:endParaRPr>
          </a:p>
          <a:p>
            <a:pPr>
              <a:lnSpc>
                <a:spcPct val="90000"/>
              </a:lnSpc>
            </a:pPr>
            <a:r>
              <a:rPr lang="en-US" sz="3000" dirty="0" smtClean="0">
                <a:solidFill>
                  <a:srgbClr val="003366"/>
                </a:solidFill>
              </a:rPr>
              <a:t>Determine how to end the lesson so as to advance students’ understanding </a:t>
            </a:r>
          </a:p>
          <a:p>
            <a:pPr lvl="1">
              <a:lnSpc>
                <a:spcPct val="90000"/>
              </a:lnSpc>
              <a:buFontTx/>
              <a:buNone/>
            </a:pPr>
            <a:r>
              <a:rPr lang="en-US" dirty="0" smtClean="0"/>
              <a:t>                                      	                   </a:t>
            </a:r>
            <a:r>
              <a:rPr lang="en-US" sz="2000" dirty="0" smtClean="0">
                <a:solidFill>
                  <a:srgbClr val="003366"/>
                </a:solidFill>
              </a:rPr>
              <a:t>Stigler &amp; Hiebert, 1997</a:t>
            </a:r>
          </a:p>
        </p:txBody>
      </p:sp>
      <p:pic>
        <p:nvPicPr>
          <p:cNvPr id="4" name="Picture 3"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803" y="5911728"/>
            <a:ext cx="2673270" cy="696059"/>
          </a:xfrm>
          <a:prstGeom prst="rect">
            <a:avLst/>
          </a:prstGeom>
        </p:spPr>
      </p:pic>
      <p:grpSp>
        <p:nvGrpSpPr>
          <p:cNvPr id="6" name="Group 5"/>
          <p:cNvGrpSpPr/>
          <p:nvPr/>
        </p:nvGrpSpPr>
        <p:grpSpPr>
          <a:xfrm>
            <a:off x="1" y="-23724"/>
            <a:ext cx="1020617" cy="6894423"/>
            <a:chOff x="1" y="-23724"/>
            <a:chExt cx="1020617" cy="6894423"/>
          </a:xfrm>
        </p:grpSpPr>
        <p:pic>
          <p:nvPicPr>
            <p:cNvPr id="7" name="Picture 6"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8" name="Picture 7"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0070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2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2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0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3200" b="1" dirty="0" smtClean="0">
                <a:solidFill>
                  <a:srgbClr val="002060"/>
                </a:solidFill>
                <a:latin typeface="Verdana"/>
                <a:cs typeface="Verdana"/>
              </a:rPr>
              <a:t>Pose Purposeful Questions</a:t>
            </a:r>
            <a:endParaRPr lang="en-US" sz="32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5" y="1268410"/>
            <a:ext cx="7419975" cy="4662815"/>
          </a:xfrm>
          <a:prstGeom prst="rect">
            <a:avLst/>
          </a:prstGeom>
        </p:spPr>
        <p:txBody>
          <a:bodyPr wrap="square">
            <a:spAutoFit/>
          </a:bodyPr>
          <a:lstStyle/>
          <a:p>
            <a:pPr marL="114300" indent="-114300">
              <a:spcBef>
                <a:spcPts val="1800"/>
              </a:spcBef>
              <a:buNone/>
            </a:pPr>
            <a:r>
              <a:rPr lang="en-US" sz="2800" dirty="0" smtClean="0">
                <a:solidFill>
                  <a:srgbClr val="002060"/>
                </a:solidFill>
                <a:latin typeface="Verdana"/>
                <a:cs typeface="Verdana"/>
              </a:rPr>
              <a:t>Effective Questions should:</a:t>
            </a:r>
          </a:p>
          <a:p>
            <a:pPr marL="342900" indent="-342900">
              <a:spcBef>
                <a:spcPts val="1800"/>
              </a:spcBef>
              <a:buFont typeface="Arial"/>
              <a:buChar char="•"/>
            </a:pPr>
            <a:r>
              <a:rPr lang="en-US" sz="2800" dirty="0" smtClean="0">
                <a:solidFill>
                  <a:srgbClr val="002060"/>
                </a:solidFill>
                <a:latin typeface="Verdana"/>
                <a:cs typeface="Verdana"/>
              </a:rPr>
              <a:t>Reveal students’ current understandings; </a:t>
            </a:r>
          </a:p>
          <a:p>
            <a:pPr marL="342900" indent="-342900">
              <a:spcBef>
                <a:spcPts val="1800"/>
              </a:spcBef>
              <a:buFont typeface="Arial"/>
              <a:buChar char="•"/>
            </a:pPr>
            <a:r>
              <a:rPr lang="en-US" sz="2800" dirty="0" smtClean="0">
                <a:solidFill>
                  <a:srgbClr val="002060"/>
                </a:solidFill>
                <a:latin typeface="Verdana"/>
                <a:cs typeface="Verdana"/>
              </a:rPr>
              <a:t>Encourage students to explain, elaborate, or clarify their thinking; and</a:t>
            </a:r>
          </a:p>
          <a:p>
            <a:pPr marL="342900" indent="-342900">
              <a:spcBef>
                <a:spcPts val="1800"/>
              </a:spcBef>
              <a:buFont typeface="Arial"/>
              <a:buChar char="•"/>
            </a:pPr>
            <a:r>
              <a:rPr lang="en-US" sz="2800" dirty="0" smtClean="0">
                <a:solidFill>
                  <a:srgbClr val="002060"/>
                </a:solidFill>
                <a:latin typeface="Verdana"/>
                <a:cs typeface="Verdana"/>
              </a:rPr>
              <a:t>Make the mathematics/science more visible and accessible for student examination and discussion.</a:t>
            </a:r>
          </a:p>
        </p:txBody>
      </p:sp>
    </p:spTree>
    <p:extLst>
      <p:ext uri="{BB962C8B-B14F-4D97-AF65-F5344CB8AC3E}">
        <p14:creationId xmlns:p14="http://schemas.microsoft.com/office/powerpoint/2010/main" val="1055066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14400" y="274638"/>
            <a:ext cx="8229600" cy="1143000"/>
          </a:xfrm>
        </p:spPr>
        <p:txBody>
          <a:bodyPr>
            <a:normAutofit/>
          </a:bodyPr>
          <a:lstStyle/>
          <a:p>
            <a:pPr eaLnBrk="1" hangingPunct="1">
              <a:defRPr/>
            </a:pPr>
            <a:r>
              <a:rPr lang="en-US" altLang="en-US" b="1" dirty="0" smtClean="0">
                <a:solidFill>
                  <a:srgbClr val="003366"/>
                </a:solidFill>
              </a:rPr>
              <a:t>Pose Purposeful Questions</a:t>
            </a:r>
          </a:p>
        </p:txBody>
      </p:sp>
      <p:sp>
        <p:nvSpPr>
          <p:cNvPr id="56323" name="Content Placeholder 2"/>
          <p:cNvSpPr>
            <a:spLocks noGrp="1"/>
          </p:cNvSpPr>
          <p:nvPr>
            <p:ph idx="1"/>
          </p:nvPr>
        </p:nvSpPr>
        <p:spPr>
          <a:xfrm>
            <a:off x="1132764" y="1600200"/>
            <a:ext cx="7554035" cy="4525963"/>
          </a:xfrm>
        </p:spPr>
        <p:txBody>
          <a:bodyPr/>
          <a:lstStyle/>
          <a:p>
            <a:pPr marL="231775" indent="-231775" eaLnBrk="1" hangingPunct="1">
              <a:defRPr/>
            </a:pPr>
            <a:r>
              <a:rPr lang="en-US" sz="2600" dirty="0" smtClean="0">
                <a:solidFill>
                  <a:srgbClr val="003366"/>
                </a:solidFill>
                <a:ea typeface="+mn-ea"/>
                <a:cs typeface="Century Gothic" pitchFamily="34" charset="0"/>
              </a:rPr>
              <a:t>How did you get that? </a:t>
            </a:r>
          </a:p>
          <a:p>
            <a:pPr marL="231775" indent="-231775" eaLnBrk="1" hangingPunct="1">
              <a:defRPr/>
            </a:pPr>
            <a:r>
              <a:rPr lang="en-US" sz="2600" dirty="0" smtClean="0">
                <a:solidFill>
                  <a:srgbClr val="003366"/>
                </a:solidFill>
                <a:ea typeface="+mn-ea"/>
                <a:cs typeface="Century Gothic" pitchFamily="34" charset="0"/>
              </a:rPr>
              <a:t>How do you know that? </a:t>
            </a:r>
          </a:p>
          <a:p>
            <a:pPr marL="231775" indent="-231775" eaLnBrk="1" hangingPunct="1">
              <a:defRPr/>
            </a:pPr>
            <a:r>
              <a:rPr lang="en-US" sz="2600" dirty="0" smtClean="0">
                <a:solidFill>
                  <a:srgbClr val="003366"/>
                </a:solidFill>
                <a:ea typeface="+mn-ea"/>
                <a:cs typeface="Century Gothic" pitchFamily="34" charset="0"/>
              </a:rPr>
              <a:t>Can you explain your idea?</a:t>
            </a:r>
          </a:p>
          <a:p>
            <a:pPr marL="231775" indent="-231775" eaLnBrk="1" hangingPunct="1">
              <a:defRPr/>
            </a:pPr>
            <a:r>
              <a:rPr lang="en-US" sz="2600" dirty="0" smtClean="0">
                <a:solidFill>
                  <a:srgbClr val="003366"/>
                </a:solidFill>
                <a:ea typeface="+mn-ea"/>
                <a:cs typeface="Century Gothic" pitchFamily="34" charset="0"/>
              </a:rPr>
              <a:t>Why?</a:t>
            </a:r>
            <a:r>
              <a:rPr lang="en-US" sz="2600" b="1" dirty="0" smtClean="0">
                <a:solidFill>
                  <a:srgbClr val="003366"/>
                </a:solidFill>
                <a:ea typeface="+mn-ea"/>
                <a:cs typeface="Arial" pitchFamily="34" charset="0"/>
              </a:rPr>
              <a:t> </a:t>
            </a:r>
          </a:p>
          <a:p>
            <a:pPr marL="231775" indent="-231775" eaLnBrk="1" hangingPunct="1">
              <a:defRPr/>
            </a:pPr>
            <a:r>
              <a:rPr lang="en-US" sz="2600" dirty="0" smtClean="0">
                <a:solidFill>
                  <a:srgbClr val="003366"/>
                </a:solidFill>
                <a:ea typeface="+mn-ea"/>
                <a:cs typeface="Times New Roman" pitchFamily="18" charset="0"/>
              </a:rPr>
              <a:t>Can you convince us?</a:t>
            </a:r>
          </a:p>
          <a:p>
            <a:pPr marL="231775" indent="-231775" eaLnBrk="1" hangingPunct="1">
              <a:defRPr/>
            </a:pPr>
            <a:r>
              <a:rPr lang="en-US" sz="2600" dirty="0" smtClean="0">
                <a:solidFill>
                  <a:srgbClr val="003366"/>
                </a:solidFill>
                <a:ea typeface="+mn-ea"/>
                <a:cs typeface="Times New Roman" pitchFamily="18" charset="0"/>
              </a:rPr>
              <a:t>Did anyone get something</a:t>
            </a:r>
            <a:br>
              <a:rPr lang="en-US" sz="2600" dirty="0" smtClean="0">
                <a:solidFill>
                  <a:srgbClr val="003366"/>
                </a:solidFill>
                <a:ea typeface="+mn-ea"/>
                <a:cs typeface="Times New Roman" pitchFamily="18" charset="0"/>
              </a:rPr>
            </a:br>
            <a:r>
              <a:rPr lang="en-US" sz="2600" dirty="0" smtClean="0">
                <a:solidFill>
                  <a:srgbClr val="003366"/>
                </a:solidFill>
                <a:ea typeface="+mn-ea"/>
                <a:cs typeface="Times New Roman" pitchFamily="18" charset="0"/>
              </a:rPr>
              <a:t> else?</a:t>
            </a:r>
          </a:p>
          <a:p>
            <a:pPr marL="0" indent="0" eaLnBrk="1" hangingPunct="1">
              <a:buNone/>
              <a:defRPr/>
            </a:pPr>
            <a:endParaRPr lang="en-US" sz="2600" dirty="0" smtClean="0">
              <a:solidFill>
                <a:srgbClr val="003366"/>
              </a:solidFill>
              <a:ea typeface="+mn-ea"/>
              <a:cs typeface="Century Gothic" pitchFamily="34" charset="0"/>
            </a:endParaRPr>
          </a:p>
        </p:txBody>
      </p:sp>
      <p:sp>
        <p:nvSpPr>
          <p:cNvPr id="16388" name="Content Placeholder 3"/>
          <p:cNvSpPr>
            <a:spLocks noGrp="1"/>
          </p:cNvSpPr>
          <p:nvPr>
            <p:ph sz="half" idx="4294967295"/>
          </p:nvPr>
        </p:nvSpPr>
        <p:spPr>
          <a:xfrm>
            <a:off x="5205413" y="1598471"/>
            <a:ext cx="3938587" cy="4525963"/>
          </a:xfrm>
        </p:spPr>
        <p:txBody>
          <a:bodyPr/>
          <a:lstStyle/>
          <a:p>
            <a:pPr marL="231775" indent="-231775" eaLnBrk="1" hangingPunct="1">
              <a:defRPr/>
            </a:pPr>
            <a:r>
              <a:rPr lang="en-US" altLang="en-US" sz="2600" dirty="0" smtClean="0">
                <a:solidFill>
                  <a:srgbClr val="003366"/>
                </a:solidFill>
              </a:rPr>
              <a:t>Can someone tell me or share with me another way? </a:t>
            </a:r>
          </a:p>
          <a:p>
            <a:pPr marL="231775" indent="-231775" eaLnBrk="1" hangingPunct="1">
              <a:defRPr/>
            </a:pPr>
            <a:r>
              <a:rPr lang="en-US" altLang="en-US" sz="2600" dirty="0" smtClean="0">
                <a:solidFill>
                  <a:srgbClr val="003366"/>
                </a:solidFill>
              </a:rPr>
              <a:t>Do you think that means the same things? </a:t>
            </a:r>
          </a:p>
          <a:p>
            <a:pPr marL="231775" indent="-231775" eaLnBrk="1" hangingPunct="1">
              <a:defRPr/>
            </a:pPr>
            <a:r>
              <a:rPr lang="en-US" altLang="en-US" sz="2600" dirty="0" smtClean="0">
                <a:solidFill>
                  <a:srgbClr val="003366"/>
                </a:solidFill>
              </a:rPr>
              <a:t>Is there another opinion about this? </a:t>
            </a:r>
          </a:p>
          <a:p>
            <a:pPr marL="231775" indent="-231775" eaLnBrk="1" hangingPunct="1">
              <a:defRPr/>
            </a:pPr>
            <a:r>
              <a:rPr lang="en-US" altLang="en-US" sz="2600" dirty="0" smtClean="0">
                <a:solidFill>
                  <a:srgbClr val="003366"/>
                </a:solidFill>
              </a:rPr>
              <a:t>Why did you say that, Justin?</a:t>
            </a:r>
          </a:p>
        </p:txBody>
      </p:sp>
      <p:sp>
        <p:nvSpPr>
          <p:cNvPr id="14341" name="TextBox 4"/>
          <p:cNvSpPr txBox="1">
            <a:spLocks noChangeArrowheads="1"/>
          </p:cNvSpPr>
          <p:nvPr/>
        </p:nvSpPr>
        <p:spPr bwMode="auto">
          <a:xfrm>
            <a:off x="1187355" y="6315659"/>
            <a:ext cx="27845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pitchFamily="34" charset="-128"/>
              </a:defRPr>
            </a:lvl9pPr>
          </a:lstStyle>
          <a:p>
            <a:pPr eaLnBrk="1" hangingPunct="1">
              <a:spcBef>
                <a:spcPct val="0"/>
              </a:spcBef>
              <a:buClrTx/>
              <a:buSzTx/>
              <a:buFontTx/>
              <a:buNone/>
            </a:pPr>
            <a:r>
              <a:rPr lang="en-US" altLang="en-US" sz="1600" dirty="0" err="1">
                <a:solidFill>
                  <a:srgbClr val="002060"/>
                </a:solidFill>
                <a:latin typeface="Times New Roman" pitchFamily="18" charset="0"/>
              </a:rPr>
              <a:t>Boaler</a:t>
            </a:r>
            <a:r>
              <a:rPr lang="en-US" altLang="en-US" sz="1600" dirty="0">
                <a:solidFill>
                  <a:srgbClr val="002060"/>
                </a:solidFill>
                <a:latin typeface="Times New Roman" pitchFamily="18" charset="0"/>
              </a:rPr>
              <a:t>, J., &amp; Brodie, K. (2004) </a:t>
            </a:r>
          </a:p>
        </p:txBody>
      </p:sp>
    </p:spTree>
    <p:extLst>
      <p:ext uri="{BB962C8B-B14F-4D97-AF65-F5344CB8AC3E}">
        <p14:creationId xmlns:p14="http://schemas.microsoft.com/office/powerpoint/2010/main" val="24820093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25410"/>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Build Procedural Fluency from Conceptual Understanding</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4" y="1548854"/>
            <a:ext cx="7659333" cy="5801588"/>
          </a:xfrm>
          <a:prstGeom prst="rect">
            <a:avLst/>
          </a:prstGeom>
        </p:spPr>
        <p:txBody>
          <a:bodyPr wrap="square">
            <a:spAutoFit/>
          </a:bodyPr>
          <a:lstStyle/>
          <a:p>
            <a:pPr marL="114300" indent="-114300">
              <a:spcBef>
                <a:spcPts val="600"/>
              </a:spcBef>
              <a:buNone/>
            </a:pPr>
            <a:r>
              <a:rPr lang="en-US" sz="3200" dirty="0" smtClean="0">
                <a:solidFill>
                  <a:srgbClr val="002060"/>
                </a:solidFill>
                <a:cs typeface="Verdana"/>
              </a:rPr>
              <a:t>Procedural Fluency should:</a:t>
            </a:r>
          </a:p>
          <a:p>
            <a:pPr marL="342900" indent="-342900">
              <a:spcBef>
                <a:spcPts val="600"/>
              </a:spcBef>
              <a:buFont typeface="Arial"/>
              <a:buChar char="•"/>
            </a:pPr>
            <a:r>
              <a:rPr lang="en-US" sz="3200" dirty="0" smtClean="0">
                <a:solidFill>
                  <a:srgbClr val="002060"/>
                </a:solidFill>
                <a:cs typeface="Verdana"/>
              </a:rPr>
              <a:t>Build on a foundation of conceptual understanding; </a:t>
            </a:r>
          </a:p>
          <a:p>
            <a:pPr marL="342900" indent="-342900">
              <a:spcBef>
                <a:spcPts val="600"/>
              </a:spcBef>
              <a:buFont typeface="Arial"/>
              <a:buChar char="•"/>
            </a:pPr>
            <a:r>
              <a:rPr lang="en-US" sz="3200" dirty="0" smtClean="0">
                <a:solidFill>
                  <a:srgbClr val="002060"/>
                </a:solidFill>
                <a:cs typeface="Verdana"/>
              </a:rPr>
              <a:t>Result in generalized methods for solving problems; and </a:t>
            </a:r>
          </a:p>
          <a:p>
            <a:pPr marL="342900" indent="-342900">
              <a:spcBef>
                <a:spcPts val="600"/>
              </a:spcBef>
              <a:buFont typeface="Arial"/>
              <a:buChar char="•"/>
            </a:pPr>
            <a:r>
              <a:rPr lang="en-US" sz="3200" dirty="0" smtClean="0">
                <a:solidFill>
                  <a:srgbClr val="002060"/>
                </a:solidFill>
                <a:cs typeface="Verdana"/>
              </a:rPr>
              <a:t>Enable students to flexibly choose among methods to solve contextual and mathematical problems</a:t>
            </a:r>
            <a:r>
              <a:rPr lang="en-US" sz="2400" dirty="0" smtClean="0">
                <a:solidFill>
                  <a:srgbClr val="002060"/>
                </a:solidFill>
                <a:cs typeface="Verdana"/>
              </a:rPr>
              <a:t>.</a:t>
            </a:r>
            <a:endParaRPr lang="en-US" sz="2400" i="1" dirty="0" smtClean="0">
              <a:solidFill>
                <a:srgbClr val="002060"/>
              </a:solidFill>
              <a:ea typeface="ＭＳ Ｐゴシック" charset="0"/>
              <a:cs typeface="Verdana"/>
            </a:endParaRPr>
          </a:p>
          <a:p>
            <a:endParaRPr lang="en-US" sz="2000" i="1" dirty="0" smtClean="0">
              <a:solidFill>
                <a:schemeClr val="accent1">
                  <a:lumMod val="75000"/>
                </a:schemeClr>
              </a:solidFill>
              <a:latin typeface="Verdana"/>
              <a:ea typeface="ＭＳ Ｐゴシック" charset="0"/>
              <a:cs typeface="Verdana"/>
            </a:endParaRPr>
          </a:p>
          <a:p>
            <a:endParaRPr lang="en-US" sz="2000" dirty="0" smtClean="0">
              <a:solidFill>
                <a:srgbClr val="8064A2"/>
              </a:solidFill>
              <a:latin typeface="Verdana"/>
              <a:cs typeface="Verdana"/>
            </a:endParaRPr>
          </a:p>
          <a:p>
            <a:endParaRPr lang="en-US" sz="2000" dirty="0" smtClean="0">
              <a:solidFill>
                <a:srgbClr val="8064A2"/>
              </a:solidFill>
            </a:endParaRPr>
          </a:p>
          <a:p>
            <a:endParaRPr lang="en-US" sz="2000" dirty="0" smtClean="0">
              <a:solidFill>
                <a:schemeClr val="tx2"/>
              </a:solidFill>
              <a:latin typeface="Verdana"/>
              <a:cs typeface="Verdana"/>
            </a:endParaRPr>
          </a:p>
          <a:p>
            <a:endParaRPr lang="en-US" sz="2000" dirty="0">
              <a:solidFill>
                <a:schemeClr val="tx2"/>
              </a:solidFill>
            </a:endParaRPr>
          </a:p>
        </p:txBody>
      </p:sp>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3200" b="1" dirty="0" smtClean="0">
                <a:solidFill>
                  <a:srgbClr val="002060"/>
                </a:solidFill>
                <a:latin typeface="Verdana"/>
                <a:cs typeface="Verdana"/>
              </a:rPr>
              <a:t>Procedural Fluency</a:t>
            </a:r>
            <a:endParaRPr lang="en-US" sz="32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5" y="1268410"/>
            <a:ext cx="7659333" cy="3539430"/>
          </a:xfrm>
          <a:prstGeom prst="rect">
            <a:avLst/>
          </a:prstGeom>
        </p:spPr>
        <p:txBody>
          <a:bodyPr wrap="square">
            <a:spAutoFit/>
          </a:bodyPr>
          <a:lstStyle/>
          <a:p>
            <a:r>
              <a:rPr lang="en-US" sz="2400" dirty="0" smtClean="0">
                <a:solidFill>
                  <a:srgbClr val="002060"/>
                </a:solidFill>
                <a:latin typeface="Verdana"/>
                <a:cs typeface="Verdana"/>
              </a:rPr>
              <a:t>What might we expect the students in Mr. Donnelly’s class to be able to do when presented with a missing value problem, after they have had the opportunity to develop a set of strategies through solving a variety of contextual problems like the Candy Jar Task?</a:t>
            </a:r>
          </a:p>
          <a:p>
            <a:endParaRPr lang="en-US" sz="2000" dirty="0" smtClean="0">
              <a:solidFill>
                <a:srgbClr val="8064A2"/>
              </a:solidFill>
              <a:latin typeface="Verdana"/>
              <a:cs typeface="Verdana"/>
            </a:endParaRPr>
          </a:p>
          <a:p>
            <a:endParaRPr lang="en-US" sz="2000" dirty="0" smtClean="0">
              <a:solidFill>
                <a:srgbClr val="8064A2"/>
              </a:solidFill>
            </a:endParaRPr>
          </a:p>
          <a:p>
            <a:endParaRPr lang="en-US" sz="2000" dirty="0" smtClean="0">
              <a:solidFill>
                <a:schemeClr val="tx2"/>
              </a:solidFill>
              <a:latin typeface="Verdana"/>
              <a:cs typeface="Verdana"/>
            </a:endParaRPr>
          </a:p>
          <a:p>
            <a:endParaRPr lang="en-US" sz="2000" dirty="0">
              <a:solidFill>
                <a:schemeClr val="tx2"/>
              </a:solidFill>
            </a:endParaRPr>
          </a:p>
        </p:txBody>
      </p:sp>
      <p:pic>
        <p:nvPicPr>
          <p:cNvPr id="10" name="Picture 9" descr="Macintosh HD:Users:dmh:Desktop:Screen Shot 2013-12-15 at 5.07.38 PM.png"/>
          <p:cNvPicPr/>
          <p:nvPr/>
        </p:nvPicPr>
        <p:blipFill>
          <a:blip r:embed="rId6">
            <a:extLst>
              <a:ext uri="{28A0092B-C50C-407E-A947-70E740481C1C}">
                <a14:useLocalDpi xmlns:a14="http://schemas.microsoft.com/office/drawing/2010/main" val="0"/>
              </a:ext>
            </a:extLst>
          </a:blip>
          <a:srcRect/>
          <a:stretch>
            <a:fillRect/>
          </a:stretch>
        </p:blipFill>
        <p:spPr bwMode="auto">
          <a:xfrm>
            <a:off x="3486487" y="3896134"/>
            <a:ext cx="2980988" cy="2015594"/>
          </a:xfrm>
          <a:prstGeom prst="rect">
            <a:avLst/>
          </a:prstGeom>
          <a:noFill/>
          <a:ln>
            <a:noFill/>
          </a:ln>
        </p:spPr>
      </p:pic>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3200" b="1" dirty="0" smtClean="0">
                <a:solidFill>
                  <a:srgbClr val="002060"/>
                </a:solidFill>
                <a:latin typeface="Verdana"/>
                <a:cs typeface="Verdana"/>
              </a:rPr>
              <a:t>Procedural Fluency</a:t>
            </a:r>
            <a:endParaRPr lang="en-US" sz="32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5" y="1268410"/>
            <a:ext cx="7659333" cy="1323439"/>
          </a:xfrm>
          <a:prstGeom prst="rect">
            <a:avLst/>
          </a:prstGeom>
        </p:spPr>
        <p:txBody>
          <a:bodyPr wrap="square">
            <a:spAutoFit/>
          </a:bodyPr>
          <a:lstStyle/>
          <a:p>
            <a:endParaRPr lang="en-US" sz="2000" dirty="0" smtClean="0">
              <a:solidFill>
                <a:srgbClr val="8064A2"/>
              </a:solidFill>
              <a:latin typeface="Verdana"/>
              <a:cs typeface="Verdana"/>
            </a:endParaRPr>
          </a:p>
          <a:p>
            <a:endParaRPr lang="en-US" sz="2000" dirty="0" smtClean="0">
              <a:solidFill>
                <a:srgbClr val="8064A2"/>
              </a:solidFill>
            </a:endParaRPr>
          </a:p>
          <a:p>
            <a:endParaRPr lang="en-US" sz="2000" dirty="0" smtClean="0">
              <a:solidFill>
                <a:schemeClr val="tx2"/>
              </a:solidFill>
              <a:latin typeface="Verdana"/>
              <a:cs typeface="Verdana"/>
            </a:endParaRPr>
          </a:p>
          <a:p>
            <a:endParaRPr lang="en-US" sz="2000" dirty="0">
              <a:solidFill>
                <a:schemeClr val="tx2"/>
              </a:solidFill>
            </a:endParaRPr>
          </a:p>
        </p:txBody>
      </p:sp>
      <p:pic>
        <p:nvPicPr>
          <p:cNvPr id="12" name="Picture 11"/>
          <p:cNvPicPr>
            <a:picLocks noChangeAspect="1"/>
          </p:cNvPicPr>
          <p:nvPr/>
        </p:nvPicPr>
        <p:blipFill>
          <a:blip r:embed="rId6"/>
          <a:stretch>
            <a:fillRect/>
          </a:stretch>
        </p:blipFill>
        <p:spPr>
          <a:xfrm>
            <a:off x="5007269" y="1913926"/>
            <a:ext cx="3339049" cy="1160491"/>
          </a:xfrm>
          <a:prstGeom prst="rect">
            <a:avLst/>
          </a:prstGeom>
          <a:ln>
            <a:solidFill>
              <a:srgbClr val="000000"/>
            </a:solidFill>
          </a:ln>
        </p:spPr>
      </p:pic>
      <p:pic>
        <p:nvPicPr>
          <p:cNvPr id="13" name="Picture 12" descr="Macintosh HD:Users:dmh:Desktop:Screen Shot 2013-12-15 at 5.07.38 PM.png"/>
          <p:cNvPicPr/>
          <p:nvPr/>
        </p:nvPicPr>
        <p:blipFill>
          <a:blip r:embed="rId7">
            <a:extLst>
              <a:ext uri="{28A0092B-C50C-407E-A947-70E740481C1C}">
                <a14:useLocalDpi xmlns:a14="http://schemas.microsoft.com/office/drawing/2010/main" val="0"/>
              </a:ext>
            </a:extLst>
          </a:blip>
          <a:srcRect/>
          <a:stretch>
            <a:fillRect/>
          </a:stretch>
        </p:blipFill>
        <p:spPr bwMode="auto">
          <a:xfrm>
            <a:off x="1020618" y="2213220"/>
            <a:ext cx="2126715" cy="1174164"/>
          </a:xfrm>
          <a:prstGeom prst="rect">
            <a:avLst/>
          </a:prstGeom>
          <a:noFill/>
          <a:ln>
            <a:noFill/>
          </a:ln>
        </p:spPr>
      </p:pic>
      <p:pic>
        <p:nvPicPr>
          <p:cNvPr id="14" name="Picture 13" descr="table2.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44386" y="4997554"/>
            <a:ext cx="3005893" cy="1549191"/>
          </a:xfrm>
          <a:prstGeom prst="rect">
            <a:avLst/>
          </a:prstGeom>
          <a:ln>
            <a:solidFill>
              <a:srgbClr val="000000"/>
            </a:solidFill>
          </a:ln>
        </p:spPr>
      </p:pic>
      <p:pic>
        <p:nvPicPr>
          <p:cNvPr id="15" name="Picture 14"/>
          <p:cNvPicPr>
            <a:picLocks noChangeAspect="1"/>
          </p:cNvPicPr>
          <p:nvPr/>
        </p:nvPicPr>
        <p:blipFill>
          <a:blip r:embed="rId9"/>
          <a:stretch>
            <a:fillRect/>
          </a:stretch>
        </p:blipFill>
        <p:spPr>
          <a:xfrm>
            <a:off x="5350831" y="3387384"/>
            <a:ext cx="2826059" cy="2384766"/>
          </a:xfrm>
          <a:prstGeom prst="rect">
            <a:avLst/>
          </a:prstGeom>
          <a:ln>
            <a:solidFill>
              <a:srgbClr val="000000"/>
            </a:solidFill>
          </a:ln>
        </p:spPr>
      </p:pic>
      <p:grpSp>
        <p:nvGrpSpPr>
          <p:cNvPr id="3" name="Group 15"/>
          <p:cNvGrpSpPr/>
          <p:nvPr/>
        </p:nvGrpSpPr>
        <p:grpSpPr>
          <a:xfrm>
            <a:off x="7811145" y="312463"/>
            <a:ext cx="1246214" cy="1415608"/>
            <a:chOff x="0" y="0"/>
            <a:chExt cx="3011805" cy="3277235"/>
          </a:xfrm>
        </p:grpSpPr>
        <p:grpSp>
          <p:nvGrpSpPr>
            <p:cNvPr id="7" name="Group 7"/>
            <p:cNvGrpSpPr/>
            <p:nvPr/>
          </p:nvGrpSpPr>
          <p:grpSpPr>
            <a:xfrm>
              <a:off x="0" y="0"/>
              <a:ext cx="3011805" cy="3277235"/>
              <a:chOff x="0" y="0"/>
              <a:chExt cx="3011805" cy="3277235"/>
            </a:xfrm>
          </p:grpSpPr>
          <p:grpSp>
            <p:nvGrpSpPr>
              <p:cNvPr id="8" name="Group 10"/>
              <p:cNvGrpSpPr>
                <a:grpSpLocks/>
              </p:cNvGrpSpPr>
              <p:nvPr/>
            </p:nvGrpSpPr>
            <p:grpSpPr bwMode="auto">
              <a:xfrm>
                <a:off x="0" y="0"/>
                <a:ext cx="3011805" cy="3277235"/>
                <a:chOff x="7708" y="7499"/>
                <a:chExt cx="4743" cy="5161"/>
              </a:xfrm>
            </p:grpSpPr>
            <p:sp>
              <p:nvSpPr>
                <p:cNvPr id="38" name="Freeform 37"/>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10" name="Group 39"/>
                <p:cNvGrpSpPr>
                  <a:grpSpLocks/>
                </p:cNvGrpSpPr>
                <p:nvPr/>
              </p:nvGrpSpPr>
              <p:grpSpPr bwMode="auto">
                <a:xfrm>
                  <a:off x="10832" y="8907"/>
                  <a:ext cx="1619" cy="3696"/>
                  <a:chOff x="10832" y="8907"/>
                  <a:chExt cx="1619" cy="3696"/>
                </a:xfrm>
              </p:grpSpPr>
              <p:sp>
                <p:nvSpPr>
                  <p:cNvPr id="47" name="Freeform 46"/>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8" name="Freeform 47"/>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1" name="Rectangle 40"/>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42" name="Freeform 41"/>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3" name="Freeform 42"/>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5" name="Oval 44"/>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6" name="Oval 45"/>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20" name="Oval 19"/>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Oval 26"/>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8" name="Oval 27"/>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9" name="Oval 28"/>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30" name="Oval 29"/>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31" name="Oval 30"/>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32" name="Oval 31"/>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33" name="Rectangle 32"/>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4" name="Rectangle 33"/>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5" name="Rectangle 34"/>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6" name="Rectangle 35"/>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7" name="Rectangle 36"/>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8" name="Oval 17"/>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3200" b="1" dirty="0" smtClean="0">
                <a:solidFill>
                  <a:srgbClr val="002060"/>
                </a:solidFill>
                <a:latin typeface="Verdana"/>
                <a:cs typeface="Verdana"/>
              </a:rPr>
              <a:t>Procedural Fluency</a:t>
            </a:r>
            <a:endParaRPr lang="en-US" sz="32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5" y="1268410"/>
            <a:ext cx="7659333" cy="1323439"/>
          </a:xfrm>
          <a:prstGeom prst="rect">
            <a:avLst/>
          </a:prstGeom>
        </p:spPr>
        <p:txBody>
          <a:bodyPr wrap="square">
            <a:spAutoFit/>
          </a:bodyPr>
          <a:lstStyle/>
          <a:p>
            <a:endParaRPr lang="en-US" sz="2000" dirty="0" smtClean="0">
              <a:solidFill>
                <a:srgbClr val="8064A2"/>
              </a:solidFill>
              <a:latin typeface="Verdana"/>
              <a:cs typeface="Verdana"/>
            </a:endParaRPr>
          </a:p>
          <a:p>
            <a:endParaRPr lang="en-US" sz="2000" dirty="0" smtClean="0">
              <a:solidFill>
                <a:srgbClr val="8064A2"/>
              </a:solidFill>
            </a:endParaRPr>
          </a:p>
          <a:p>
            <a:endParaRPr lang="en-US" sz="2000" dirty="0" smtClean="0">
              <a:solidFill>
                <a:schemeClr val="tx2"/>
              </a:solidFill>
              <a:latin typeface="Verdana"/>
              <a:cs typeface="Verdana"/>
            </a:endParaRPr>
          </a:p>
          <a:p>
            <a:endParaRPr lang="en-US" sz="2000" dirty="0">
              <a:solidFill>
                <a:schemeClr val="tx2"/>
              </a:solidFill>
            </a:endParaRPr>
          </a:p>
        </p:txBody>
      </p:sp>
      <p:pic>
        <p:nvPicPr>
          <p:cNvPr id="12" name="Picture 11"/>
          <p:cNvPicPr>
            <a:picLocks noChangeAspect="1"/>
          </p:cNvPicPr>
          <p:nvPr/>
        </p:nvPicPr>
        <p:blipFill>
          <a:blip r:embed="rId6"/>
          <a:stretch>
            <a:fillRect/>
          </a:stretch>
        </p:blipFill>
        <p:spPr>
          <a:xfrm>
            <a:off x="5007269" y="1913926"/>
            <a:ext cx="3339049" cy="1160491"/>
          </a:xfrm>
          <a:prstGeom prst="rect">
            <a:avLst/>
          </a:prstGeom>
          <a:ln>
            <a:solidFill>
              <a:srgbClr val="000000"/>
            </a:solidFill>
          </a:ln>
        </p:spPr>
      </p:pic>
      <p:pic>
        <p:nvPicPr>
          <p:cNvPr id="13" name="Picture 12" descr="Macintosh HD:Users:dmh:Desktop:Screen Shot 2013-12-15 at 5.07.38 PM.png"/>
          <p:cNvPicPr/>
          <p:nvPr/>
        </p:nvPicPr>
        <p:blipFill>
          <a:blip r:embed="rId7">
            <a:extLst>
              <a:ext uri="{28A0092B-C50C-407E-A947-70E740481C1C}">
                <a14:useLocalDpi xmlns:a14="http://schemas.microsoft.com/office/drawing/2010/main" val="0"/>
              </a:ext>
            </a:extLst>
          </a:blip>
          <a:srcRect/>
          <a:stretch>
            <a:fillRect/>
          </a:stretch>
        </p:blipFill>
        <p:spPr bwMode="auto">
          <a:xfrm>
            <a:off x="1020618" y="2213220"/>
            <a:ext cx="2126715" cy="1174164"/>
          </a:xfrm>
          <a:prstGeom prst="rect">
            <a:avLst/>
          </a:prstGeom>
          <a:noFill/>
          <a:ln>
            <a:noFill/>
          </a:ln>
        </p:spPr>
      </p:pic>
      <p:pic>
        <p:nvPicPr>
          <p:cNvPr id="14" name="Picture 13" descr="table2.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44386" y="4997554"/>
            <a:ext cx="3005893" cy="1549191"/>
          </a:xfrm>
          <a:prstGeom prst="rect">
            <a:avLst/>
          </a:prstGeom>
          <a:ln>
            <a:solidFill>
              <a:srgbClr val="000000"/>
            </a:solidFill>
          </a:ln>
        </p:spPr>
      </p:pic>
      <p:pic>
        <p:nvPicPr>
          <p:cNvPr id="15" name="Picture 14"/>
          <p:cNvPicPr>
            <a:picLocks noChangeAspect="1"/>
          </p:cNvPicPr>
          <p:nvPr/>
        </p:nvPicPr>
        <p:blipFill>
          <a:blip r:embed="rId9"/>
          <a:stretch>
            <a:fillRect/>
          </a:stretch>
        </p:blipFill>
        <p:spPr>
          <a:xfrm>
            <a:off x="5350831" y="3387384"/>
            <a:ext cx="2826059" cy="2384766"/>
          </a:xfrm>
          <a:prstGeom prst="rect">
            <a:avLst/>
          </a:prstGeom>
          <a:ln>
            <a:solidFill>
              <a:srgbClr val="000000"/>
            </a:solidFill>
          </a:ln>
        </p:spPr>
      </p:pic>
      <p:grpSp>
        <p:nvGrpSpPr>
          <p:cNvPr id="3" name="Group 15"/>
          <p:cNvGrpSpPr/>
          <p:nvPr/>
        </p:nvGrpSpPr>
        <p:grpSpPr>
          <a:xfrm>
            <a:off x="7811145" y="312463"/>
            <a:ext cx="1246214" cy="1415608"/>
            <a:chOff x="0" y="0"/>
            <a:chExt cx="3011805" cy="3277235"/>
          </a:xfrm>
        </p:grpSpPr>
        <p:grpSp>
          <p:nvGrpSpPr>
            <p:cNvPr id="7" name="Group 7"/>
            <p:cNvGrpSpPr/>
            <p:nvPr/>
          </p:nvGrpSpPr>
          <p:grpSpPr>
            <a:xfrm>
              <a:off x="0" y="0"/>
              <a:ext cx="3011805" cy="3277235"/>
              <a:chOff x="0" y="0"/>
              <a:chExt cx="3011805" cy="3277235"/>
            </a:xfrm>
          </p:grpSpPr>
          <p:grpSp>
            <p:nvGrpSpPr>
              <p:cNvPr id="8" name="Group 10"/>
              <p:cNvGrpSpPr>
                <a:grpSpLocks/>
              </p:cNvGrpSpPr>
              <p:nvPr/>
            </p:nvGrpSpPr>
            <p:grpSpPr bwMode="auto">
              <a:xfrm>
                <a:off x="0" y="0"/>
                <a:ext cx="3011805" cy="3277235"/>
                <a:chOff x="7708" y="7499"/>
                <a:chExt cx="4743" cy="5161"/>
              </a:xfrm>
            </p:grpSpPr>
            <p:sp>
              <p:nvSpPr>
                <p:cNvPr id="38" name="Freeform 37"/>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10" name="Group 39"/>
                <p:cNvGrpSpPr>
                  <a:grpSpLocks/>
                </p:cNvGrpSpPr>
                <p:nvPr/>
              </p:nvGrpSpPr>
              <p:grpSpPr bwMode="auto">
                <a:xfrm>
                  <a:off x="10832" y="8907"/>
                  <a:ext cx="1619" cy="3696"/>
                  <a:chOff x="10832" y="8907"/>
                  <a:chExt cx="1619" cy="3696"/>
                </a:xfrm>
              </p:grpSpPr>
              <p:sp>
                <p:nvSpPr>
                  <p:cNvPr id="47" name="Freeform 46"/>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8" name="Freeform 47"/>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1" name="Rectangle 40"/>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42" name="Freeform 41"/>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3" name="Freeform 42"/>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5" name="Oval 44"/>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6" name="Oval 45"/>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20" name="Oval 19"/>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Oval 26"/>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8" name="Oval 27"/>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9" name="Oval 28"/>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30" name="Oval 29"/>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31" name="Oval 30"/>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32" name="Oval 31"/>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33" name="Rectangle 32"/>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4" name="Rectangle 33"/>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5" name="Rectangle 34"/>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6" name="Rectangle 35"/>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7" name="Rectangle 36"/>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8" name="Oval 17"/>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cxnSp>
        <p:nvCxnSpPr>
          <p:cNvPr id="49" name="Straight Arrow Connector 48"/>
          <p:cNvCxnSpPr/>
          <p:nvPr/>
        </p:nvCxnSpPr>
        <p:spPr>
          <a:xfrm flipV="1">
            <a:off x="3325232" y="2334442"/>
            <a:ext cx="1397000" cy="1597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0" name="TextBox 49"/>
          <p:cNvSpPr txBox="1"/>
          <p:nvPr/>
        </p:nvSpPr>
        <p:spPr>
          <a:xfrm>
            <a:off x="3147333" y="1716277"/>
            <a:ext cx="1375505" cy="400110"/>
          </a:xfrm>
          <a:prstGeom prst="rect">
            <a:avLst/>
          </a:prstGeom>
          <a:noFill/>
        </p:spPr>
        <p:txBody>
          <a:bodyPr wrap="none" rtlCol="0">
            <a:spAutoFit/>
          </a:bodyPr>
          <a:lstStyle/>
          <a:p>
            <a:r>
              <a:rPr lang="en-US" sz="2000" dirty="0" smtClean="0">
                <a:solidFill>
                  <a:srgbClr val="003366"/>
                </a:solidFill>
                <a:latin typeface="Verdana"/>
                <a:cs typeface="Verdana"/>
              </a:rPr>
              <a:t>Unit Rate</a:t>
            </a:r>
            <a:endParaRPr lang="en-US" sz="2000" dirty="0">
              <a:solidFill>
                <a:srgbClr val="003366"/>
              </a:solidFill>
              <a:latin typeface="Verdana"/>
              <a:cs typeface="Verdana"/>
            </a:endParaRPr>
          </a:p>
        </p:txBody>
      </p:sp>
      <p:cxnSp>
        <p:nvCxnSpPr>
          <p:cNvPr id="51" name="Straight Arrow Connector 50"/>
          <p:cNvCxnSpPr/>
          <p:nvPr/>
        </p:nvCxnSpPr>
        <p:spPr>
          <a:xfrm>
            <a:off x="3325232" y="2494172"/>
            <a:ext cx="1682037" cy="12970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a:off x="3325232" y="2494172"/>
            <a:ext cx="0" cy="23384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3" name="TextBox 52"/>
          <p:cNvSpPr txBox="1"/>
          <p:nvPr/>
        </p:nvSpPr>
        <p:spPr>
          <a:xfrm>
            <a:off x="1323975" y="4432526"/>
            <a:ext cx="1547218" cy="400110"/>
          </a:xfrm>
          <a:prstGeom prst="rect">
            <a:avLst/>
          </a:prstGeom>
          <a:noFill/>
        </p:spPr>
        <p:txBody>
          <a:bodyPr wrap="none" rtlCol="0">
            <a:spAutoFit/>
          </a:bodyPr>
          <a:lstStyle/>
          <a:p>
            <a:r>
              <a:rPr lang="en-US" sz="2000" dirty="0" smtClean="0">
                <a:solidFill>
                  <a:srgbClr val="003366"/>
                </a:solidFill>
                <a:latin typeface="Verdana"/>
                <a:cs typeface="Verdana"/>
              </a:rPr>
              <a:t>Scaling Up</a:t>
            </a:r>
            <a:endParaRPr lang="en-US" sz="2000" dirty="0">
              <a:solidFill>
                <a:srgbClr val="003366"/>
              </a:solidFill>
              <a:latin typeface="Verdana"/>
              <a:cs typeface="Verdana"/>
            </a:endParaRPr>
          </a:p>
        </p:txBody>
      </p:sp>
      <p:sp>
        <p:nvSpPr>
          <p:cNvPr id="54" name="TextBox 53"/>
          <p:cNvSpPr txBox="1"/>
          <p:nvPr/>
        </p:nvSpPr>
        <p:spPr>
          <a:xfrm>
            <a:off x="2574458" y="3591181"/>
            <a:ext cx="1746312" cy="400110"/>
          </a:xfrm>
          <a:prstGeom prst="rect">
            <a:avLst/>
          </a:prstGeom>
          <a:noFill/>
        </p:spPr>
        <p:txBody>
          <a:bodyPr wrap="none" rtlCol="0">
            <a:spAutoFit/>
          </a:bodyPr>
          <a:lstStyle/>
          <a:p>
            <a:r>
              <a:rPr lang="en-US" sz="2000" dirty="0" smtClean="0">
                <a:solidFill>
                  <a:srgbClr val="003366"/>
                </a:solidFill>
                <a:latin typeface="Verdana"/>
                <a:cs typeface="Verdana"/>
              </a:rPr>
              <a:t>Scale Factor</a:t>
            </a:r>
            <a:endParaRPr lang="en-US" sz="2000" dirty="0">
              <a:solidFill>
                <a:srgbClr val="003366"/>
              </a:solidFill>
              <a:latin typeface="Verdana"/>
              <a:cs typeface="Verdana"/>
            </a:endParaRPr>
          </a:p>
        </p:txBody>
      </p:sp>
    </p:spTree>
    <p:extLst>
      <p:ext uri="{BB962C8B-B14F-4D97-AF65-F5344CB8AC3E}">
        <p14:creationId xmlns:p14="http://schemas.microsoft.com/office/powerpoint/2010/main" val="41473245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438" y="5911728"/>
            <a:ext cx="2673270" cy="696059"/>
          </a:xfrm>
          <a:prstGeom prst="rect">
            <a:avLst/>
          </a:prstGeom>
        </p:spPr>
      </p:pic>
      <p:sp>
        <p:nvSpPr>
          <p:cNvPr id="9" name="Title 1"/>
          <p:cNvSpPr txBox="1">
            <a:spLocks/>
          </p:cNvSpPr>
          <p:nvPr/>
        </p:nvSpPr>
        <p:spPr>
          <a:xfrm>
            <a:off x="1009649" y="166431"/>
            <a:ext cx="8134351" cy="1143000"/>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rgbClr val="002060"/>
                </a:solidFill>
                <a:latin typeface="+mj-lt"/>
                <a:cs typeface="Verdana"/>
              </a:rPr>
              <a:t>Building Procedural Fluency from Conceptual Understanding</a:t>
            </a:r>
            <a:endParaRPr kumimoji="0" lang="en-US" sz="3600" b="1" u="none" strike="noStrike" kern="1200" cap="none" spc="0" normalizeH="0" baseline="0" noProof="0" dirty="0" smtClean="0">
              <a:ln>
                <a:noFill/>
              </a:ln>
              <a:solidFill>
                <a:srgbClr val="002060"/>
              </a:solidFill>
              <a:effectLst/>
              <a:uLnTx/>
              <a:uFillTx/>
              <a:latin typeface="+mj-lt"/>
              <a:ea typeface="Verdana" pitchFamily="34" charset="0"/>
              <a:cs typeface="Verdana"/>
            </a:endParaRPr>
          </a:p>
        </p:txBody>
      </p:sp>
      <p:sp>
        <p:nvSpPr>
          <p:cNvPr id="7" name="Content Placeholder 6"/>
          <p:cNvSpPr>
            <a:spLocks noGrp="1"/>
          </p:cNvSpPr>
          <p:nvPr>
            <p:ph sz="half" idx="4294967295"/>
          </p:nvPr>
        </p:nvSpPr>
        <p:spPr>
          <a:xfrm>
            <a:off x="1009650" y="1546314"/>
            <a:ext cx="7852410" cy="4525963"/>
          </a:xfrm>
        </p:spPr>
        <p:txBody>
          <a:bodyPr/>
          <a:lstStyle/>
          <a:p>
            <a:pPr marL="114300" indent="0">
              <a:buNone/>
            </a:pPr>
            <a:r>
              <a:rPr lang="en-US" sz="2200" u="sng" dirty="0" smtClean="0">
                <a:solidFill>
                  <a:srgbClr val="002060"/>
                </a:solidFill>
                <a:latin typeface="Verdana"/>
                <a:cs typeface="Verdana"/>
              </a:rPr>
              <a:t>Finding </a:t>
            </a:r>
            <a:r>
              <a:rPr lang="en-US" sz="2200" u="sng" dirty="0">
                <a:solidFill>
                  <a:srgbClr val="002060"/>
                </a:solidFill>
                <a:latin typeface="Verdana"/>
                <a:cs typeface="Verdana"/>
              </a:rPr>
              <a:t>the Missing Value </a:t>
            </a:r>
          </a:p>
          <a:p>
            <a:pPr marL="114300" indent="0">
              <a:buNone/>
            </a:pPr>
            <a:r>
              <a:rPr lang="en-US" sz="2200" dirty="0">
                <a:solidFill>
                  <a:srgbClr val="002060"/>
                </a:solidFill>
                <a:latin typeface="Verdana"/>
                <a:cs typeface="Verdana"/>
              </a:rPr>
              <a:t>Find the value of the unknown in each of the proportions shown below.</a:t>
            </a:r>
          </a:p>
          <a:p>
            <a:pPr marL="0" indent="0">
              <a:buNone/>
            </a:pPr>
            <a:endParaRPr lang="en-US" dirty="0"/>
          </a:p>
        </p:txBody>
      </p:sp>
      <p:grpSp>
        <p:nvGrpSpPr>
          <p:cNvPr id="2" name="Group 1"/>
          <p:cNvGrpSpPr/>
          <p:nvPr/>
        </p:nvGrpSpPr>
        <p:grpSpPr>
          <a:xfrm>
            <a:off x="2889634" y="2948666"/>
            <a:ext cx="3299156" cy="3123611"/>
            <a:chOff x="4993033" y="4049555"/>
            <a:chExt cx="2530655" cy="2573847"/>
          </a:xfrm>
        </p:grpSpPr>
        <p:pic>
          <p:nvPicPr>
            <p:cNvPr id="10" name="Picture 9" descr="ph5515-smith:Domain:Education.Pitt.Edu:Users:pegs:Documents:NCTM2013:Impactful Teaching Practice 2_files:image002.png"/>
            <p:cNvPicPr/>
            <p:nvPr/>
          </p:nvPicPr>
          <p:blipFill>
            <a:blip r:embed="rId4">
              <a:extLst>
                <a:ext uri="{28A0092B-C50C-407E-A947-70E740481C1C}">
                  <a14:useLocalDpi xmlns:a14="http://schemas.microsoft.com/office/drawing/2010/main" val="0"/>
                </a:ext>
              </a:extLst>
            </a:blip>
            <a:srcRect/>
            <a:stretch>
              <a:fillRect/>
            </a:stretch>
          </p:blipFill>
          <p:spPr bwMode="auto">
            <a:xfrm>
              <a:off x="5017767" y="4049555"/>
              <a:ext cx="990483" cy="752207"/>
            </a:xfrm>
            <a:prstGeom prst="rect">
              <a:avLst/>
            </a:prstGeom>
            <a:noFill/>
            <a:ln>
              <a:noFill/>
            </a:ln>
          </p:spPr>
        </p:pic>
        <p:pic>
          <p:nvPicPr>
            <p:cNvPr id="11" name="Picture 10" descr="ph5515-smith:Domain:Education.Pitt.Edu:Users:pegs:Documents:NCTM2013:Impactful Teaching Practice 2_files:image004.png"/>
            <p:cNvPicPr/>
            <p:nvPr/>
          </p:nvPicPr>
          <p:blipFill>
            <a:blip r:embed="rId5">
              <a:extLst>
                <a:ext uri="{28A0092B-C50C-407E-A947-70E740481C1C}">
                  <a14:useLocalDpi xmlns:a14="http://schemas.microsoft.com/office/drawing/2010/main" val="0"/>
                </a:ext>
              </a:extLst>
            </a:blip>
            <a:srcRect/>
            <a:stretch>
              <a:fillRect/>
            </a:stretch>
          </p:blipFill>
          <p:spPr bwMode="auto">
            <a:xfrm>
              <a:off x="6605480" y="4049555"/>
              <a:ext cx="827407" cy="752207"/>
            </a:xfrm>
            <a:prstGeom prst="rect">
              <a:avLst/>
            </a:prstGeom>
            <a:noFill/>
            <a:ln>
              <a:noFill/>
            </a:ln>
          </p:spPr>
        </p:pic>
        <p:pic>
          <p:nvPicPr>
            <p:cNvPr id="12" name="Picture 11" descr="ph5515-smith:Domain:Education.Pitt.Edu:Users:pegs:Documents:NCTM2013:Impactful Teaching Practice 2_files:image006.png"/>
            <p:cNvPicPr/>
            <p:nvPr/>
          </p:nvPicPr>
          <p:blipFill>
            <a:blip r:embed="rId6">
              <a:extLst>
                <a:ext uri="{28A0092B-C50C-407E-A947-70E740481C1C}">
                  <a14:useLocalDpi xmlns:a14="http://schemas.microsoft.com/office/drawing/2010/main" val="0"/>
                </a:ext>
              </a:extLst>
            </a:blip>
            <a:srcRect/>
            <a:stretch>
              <a:fillRect/>
            </a:stretch>
          </p:blipFill>
          <p:spPr bwMode="auto">
            <a:xfrm>
              <a:off x="5017768" y="4863720"/>
              <a:ext cx="990482" cy="752464"/>
            </a:xfrm>
            <a:prstGeom prst="rect">
              <a:avLst/>
            </a:prstGeom>
            <a:noFill/>
            <a:ln>
              <a:noFill/>
            </a:ln>
          </p:spPr>
        </p:pic>
        <p:pic>
          <p:nvPicPr>
            <p:cNvPr id="13" name="Picture 12" descr="ph5515-smith:Domain:Education.Pitt.Edu:Users:pegs:Documents:NCTM2013:Impactful Teaching Practice 2_files:image008.png"/>
            <p:cNvPicPr/>
            <p:nvPr/>
          </p:nvPicPr>
          <p:blipFill>
            <a:blip r:embed="rId7">
              <a:extLst>
                <a:ext uri="{28A0092B-C50C-407E-A947-70E740481C1C}">
                  <a14:useLocalDpi xmlns:a14="http://schemas.microsoft.com/office/drawing/2010/main" val="0"/>
                </a:ext>
              </a:extLst>
            </a:blip>
            <a:srcRect/>
            <a:stretch>
              <a:fillRect/>
            </a:stretch>
          </p:blipFill>
          <p:spPr bwMode="auto">
            <a:xfrm>
              <a:off x="6605480" y="4897095"/>
              <a:ext cx="918208" cy="719089"/>
            </a:xfrm>
            <a:prstGeom prst="rect">
              <a:avLst/>
            </a:prstGeom>
            <a:noFill/>
            <a:ln>
              <a:noFill/>
            </a:ln>
          </p:spPr>
        </p:pic>
        <p:pic>
          <p:nvPicPr>
            <p:cNvPr id="14" name="Picture 13" descr="ph5515-smith:Domain:Education.Pitt.Edu:Users:pegs:Documents:NCTM2013:Impactful Teaching Practice 2_files:image010.png"/>
            <p:cNvPicPr/>
            <p:nvPr/>
          </p:nvPicPr>
          <p:blipFill>
            <a:blip r:embed="rId8">
              <a:extLst>
                <a:ext uri="{28A0092B-C50C-407E-A947-70E740481C1C}">
                  <a14:useLocalDpi xmlns:a14="http://schemas.microsoft.com/office/drawing/2010/main" val="0"/>
                </a:ext>
              </a:extLst>
            </a:blip>
            <a:srcRect/>
            <a:stretch>
              <a:fillRect/>
            </a:stretch>
          </p:blipFill>
          <p:spPr bwMode="auto">
            <a:xfrm>
              <a:off x="4993033" y="5777729"/>
              <a:ext cx="1015216" cy="830058"/>
            </a:xfrm>
            <a:prstGeom prst="rect">
              <a:avLst/>
            </a:prstGeom>
            <a:noFill/>
            <a:ln>
              <a:noFill/>
            </a:ln>
          </p:spPr>
        </p:pic>
        <p:pic>
          <p:nvPicPr>
            <p:cNvPr id="15" name="Picture 14" descr="ph5515-smith:Domain:Education.Pitt.Edu:Users:pegs:Documents:NCTM2013:Impactful Teaching Practice 2_files:image012.png"/>
            <p:cNvPicPr/>
            <p:nvPr/>
          </p:nvPicPr>
          <p:blipFill>
            <a:blip r:embed="rId9">
              <a:extLst>
                <a:ext uri="{28A0092B-C50C-407E-A947-70E740481C1C}">
                  <a14:useLocalDpi xmlns:a14="http://schemas.microsoft.com/office/drawing/2010/main" val="0"/>
                </a:ext>
              </a:extLst>
            </a:blip>
            <a:srcRect/>
            <a:stretch>
              <a:fillRect/>
            </a:stretch>
          </p:blipFill>
          <p:spPr bwMode="auto">
            <a:xfrm>
              <a:off x="6605480" y="5714881"/>
              <a:ext cx="918208" cy="908521"/>
            </a:xfrm>
            <a:prstGeom prst="rect">
              <a:avLst/>
            </a:prstGeom>
            <a:noFill/>
            <a:ln>
              <a:noFill/>
            </a:ln>
          </p:spPr>
        </p:pic>
      </p:grpSp>
      <p:grpSp>
        <p:nvGrpSpPr>
          <p:cNvPr id="16" name="Group 15"/>
          <p:cNvGrpSpPr/>
          <p:nvPr/>
        </p:nvGrpSpPr>
        <p:grpSpPr>
          <a:xfrm>
            <a:off x="1" y="-23724"/>
            <a:ext cx="1020617" cy="6894423"/>
            <a:chOff x="1" y="-23724"/>
            <a:chExt cx="1020617" cy="6894423"/>
          </a:xfrm>
        </p:grpSpPr>
        <p:pic>
          <p:nvPicPr>
            <p:cNvPr id="17" name="Picture 16" descr="14861 principles to action cover bar 1.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8" name="Picture 17" descr="14861 principles to action cover.psd"/>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406142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rgbClr val="002060"/>
                </a:solidFill>
                <a:latin typeface="+mj-lt"/>
                <a:cs typeface="Verdana"/>
              </a:rPr>
              <a:t>Support Productive Struggle </a:t>
            </a:r>
          </a:p>
          <a:p>
            <a:pPr lvl="0" algn="ctr">
              <a:spcBef>
                <a:spcPct val="0"/>
              </a:spcBef>
              <a:defRPr/>
            </a:pPr>
            <a:r>
              <a:rPr lang="en-US" sz="3600" b="1" dirty="0" smtClean="0">
                <a:solidFill>
                  <a:srgbClr val="002060"/>
                </a:solidFill>
                <a:latin typeface="+mj-lt"/>
                <a:cs typeface="Verdana"/>
              </a:rPr>
              <a:t>in Learning Mathematic</a:t>
            </a:r>
            <a:r>
              <a:rPr lang="en-US" sz="2800" b="1" dirty="0" smtClean="0">
                <a:solidFill>
                  <a:srgbClr val="002060"/>
                </a:solidFill>
                <a:latin typeface="Verdana"/>
                <a:cs typeface="Verdana"/>
              </a:rPr>
              <a:t>s</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186894" y="1581150"/>
            <a:ext cx="7659333" cy="4339650"/>
          </a:xfrm>
          <a:prstGeom prst="rect">
            <a:avLst/>
          </a:prstGeom>
        </p:spPr>
        <p:txBody>
          <a:bodyPr wrap="square">
            <a:spAutoFit/>
          </a:bodyPr>
          <a:lstStyle/>
          <a:p>
            <a:pPr marL="114300" indent="-114300">
              <a:buNone/>
            </a:pPr>
            <a:r>
              <a:rPr lang="en-US" sz="2800" dirty="0" smtClean="0">
                <a:solidFill>
                  <a:srgbClr val="002060"/>
                </a:solidFill>
                <a:cs typeface="Verdana"/>
              </a:rPr>
              <a:t>Productive Struggle should:</a:t>
            </a:r>
          </a:p>
          <a:p>
            <a:pPr marL="342900" indent="-342900">
              <a:spcBef>
                <a:spcPts val="600"/>
              </a:spcBef>
              <a:spcAft>
                <a:spcPts val="600"/>
              </a:spcAft>
              <a:buFont typeface="Arial"/>
              <a:buChar char="•"/>
            </a:pPr>
            <a:r>
              <a:rPr lang="en-US" sz="2800" dirty="0" smtClean="0">
                <a:solidFill>
                  <a:srgbClr val="002060"/>
                </a:solidFill>
                <a:cs typeface="Verdana"/>
              </a:rPr>
              <a:t>Be considered essential to learning mathematics with understanding;</a:t>
            </a:r>
          </a:p>
          <a:p>
            <a:pPr marL="342900" indent="-342900">
              <a:spcBef>
                <a:spcPts val="600"/>
              </a:spcBef>
              <a:spcAft>
                <a:spcPts val="600"/>
              </a:spcAft>
              <a:buFont typeface="Arial"/>
              <a:buChar char="•"/>
            </a:pPr>
            <a:r>
              <a:rPr lang="en-US" sz="2800" dirty="0" smtClean="0">
                <a:solidFill>
                  <a:srgbClr val="002060"/>
                </a:solidFill>
                <a:cs typeface="Verdana"/>
              </a:rPr>
              <a:t>Develop students’ capacity to persevere in the face of challenge; and</a:t>
            </a:r>
          </a:p>
          <a:p>
            <a:pPr marL="342900" indent="-342900">
              <a:spcBef>
                <a:spcPts val="600"/>
              </a:spcBef>
              <a:spcAft>
                <a:spcPts val="600"/>
              </a:spcAft>
              <a:buFont typeface="Arial"/>
              <a:buChar char="•"/>
            </a:pPr>
            <a:r>
              <a:rPr lang="en-US" sz="2800" dirty="0" smtClean="0">
                <a:solidFill>
                  <a:srgbClr val="002060"/>
                </a:solidFill>
                <a:cs typeface="Verdana"/>
              </a:rPr>
              <a:t>Help students realize that they are capable of doing well in mathematics with effort.</a:t>
            </a:r>
          </a:p>
          <a:p>
            <a:pPr marL="342900" indent="-342900">
              <a:lnSpc>
                <a:spcPct val="50000"/>
              </a:lnSpc>
              <a:buFont typeface="Arial"/>
              <a:buChar char="•"/>
            </a:pPr>
            <a:endParaRPr lang="en-US" sz="2000" i="1" dirty="0" smtClean="0">
              <a:solidFill>
                <a:schemeClr val="accent1">
                  <a:lumMod val="75000"/>
                </a:schemeClr>
              </a:solidFill>
              <a:latin typeface="Verdana"/>
              <a:ea typeface="ＭＳ Ｐゴシック" charset="0"/>
              <a:cs typeface="Verdana"/>
            </a:endParaRPr>
          </a:p>
          <a:p>
            <a:endParaRPr lang="en-US" sz="2000" dirty="0" smtClean="0">
              <a:solidFill>
                <a:schemeClr val="tx2"/>
              </a:solidFill>
              <a:latin typeface="Verdana"/>
              <a:cs typeface="Verdana"/>
            </a:endParaRPr>
          </a:p>
          <a:p>
            <a:endParaRPr lang="en-US" sz="2000" dirty="0">
              <a:solidFill>
                <a:schemeClr val="tx2"/>
              </a:solidFill>
            </a:endParaRPr>
          </a:p>
        </p:txBody>
      </p:sp>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33449" y="319177"/>
            <a:ext cx="8210551" cy="1143000"/>
          </a:xfrm>
          <a:prstGeom prst="rect">
            <a:avLst/>
          </a:prstGeom>
        </p:spPr>
        <p:txBody>
          <a:bodyPr vert="horz" lIns="91440" tIns="45720" rIns="91440" bIns="45720" rtlCol="0" anchor="ctr">
            <a:noAutofit/>
          </a:bodyPr>
          <a:lstStyle/>
          <a:p>
            <a:pPr lvl="0" algn="ctr">
              <a:spcBef>
                <a:spcPct val="0"/>
              </a:spcBef>
              <a:defRPr/>
            </a:pPr>
            <a:r>
              <a:rPr lang="en-US" sz="3200" b="1" dirty="0" smtClean="0">
                <a:solidFill>
                  <a:srgbClr val="002060"/>
                </a:solidFill>
                <a:latin typeface="+mj-lt"/>
                <a:cs typeface="Verdana"/>
              </a:rPr>
              <a:t>Support Productive Struggle in Learning Mathematics and Science</a:t>
            </a:r>
            <a:endParaRPr kumimoji="0" lang="en-US" sz="3200" b="1" u="none" strike="noStrike" kern="1200" cap="none" spc="0" normalizeH="0" baseline="0" noProof="0" dirty="0" smtClean="0">
              <a:ln>
                <a:noFill/>
              </a:ln>
              <a:solidFill>
                <a:srgbClr val="002060"/>
              </a:solidFill>
              <a:effectLst/>
              <a:uLnTx/>
              <a:uFillTx/>
              <a:latin typeface="+mj-lt"/>
              <a:ea typeface="Verdana" pitchFamily="34" charset="0"/>
              <a:cs typeface="Verdana"/>
            </a:endParaRPr>
          </a:p>
        </p:txBody>
      </p:sp>
      <p:sp>
        <p:nvSpPr>
          <p:cNvPr id="6" name="Rectangle 3"/>
          <p:cNvSpPr txBox="1">
            <a:spLocks noChangeArrowheads="1"/>
          </p:cNvSpPr>
          <p:nvPr/>
        </p:nvSpPr>
        <p:spPr>
          <a:xfrm>
            <a:off x="1123950" y="1496274"/>
            <a:ext cx="7712789" cy="4191000"/>
          </a:xfrm>
          <a:prstGeom prst="rect">
            <a:avLst/>
          </a:prstGeom>
        </p:spPr>
        <p:txBody>
          <a:bodyPr vert="horz" lIns="91440" tIns="45720" rIns="91440" bIns="45720" rtlCol="0">
            <a:noAutofit/>
          </a:bodyPr>
          <a:lstStyle/>
          <a:p>
            <a:pPr marL="342900" indent="-342900">
              <a:lnSpc>
                <a:spcPct val="50000"/>
              </a:lnSpc>
              <a:buFont typeface="Arial"/>
              <a:buChar char="•"/>
            </a:pPr>
            <a:endParaRPr lang="en-US" sz="2400" i="1" dirty="0" smtClean="0">
              <a:solidFill>
                <a:srgbClr val="003366"/>
              </a:solidFill>
              <a:latin typeface="Verdana"/>
              <a:ea typeface="ＭＳ Ｐゴシック" charset="0"/>
              <a:cs typeface="Verdana"/>
            </a:endParaRPr>
          </a:p>
          <a:p>
            <a:pPr marL="114300">
              <a:lnSpc>
                <a:spcPct val="90000"/>
              </a:lnSpc>
            </a:pPr>
            <a:r>
              <a:rPr lang="en-US" sz="2800" i="1" dirty="0">
                <a:solidFill>
                  <a:srgbClr val="002060"/>
                </a:solidFill>
                <a:cs typeface="Verdana"/>
              </a:rPr>
              <a:t>The struggle we have in mind comes from solving problems that are within reach and grappling with key mathematical ideas that are comprehendible but not yet well </a:t>
            </a:r>
            <a:r>
              <a:rPr lang="en-US" sz="2800" i="1" dirty="0" smtClean="0">
                <a:solidFill>
                  <a:srgbClr val="002060"/>
                </a:solidFill>
                <a:cs typeface="Verdana"/>
              </a:rPr>
              <a:t>formed. </a:t>
            </a:r>
          </a:p>
          <a:p>
            <a:pPr marL="114300">
              <a:lnSpc>
                <a:spcPct val="90000"/>
              </a:lnSpc>
            </a:pPr>
            <a:r>
              <a:rPr lang="en-US" sz="2400" i="1" dirty="0" smtClean="0">
                <a:solidFill>
                  <a:srgbClr val="002060"/>
                </a:solidFill>
                <a:cs typeface="Verdana"/>
              </a:rPr>
              <a:t>                                         						</a:t>
            </a:r>
            <a:r>
              <a:rPr lang="en-US" sz="2000" dirty="0" err="1" smtClean="0">
                <a:solidFill>
                  <a:srgbClr val="002060"/>
                </a:solidFill>
                <a:cs typeface="Verdana"/>
              </a:rPr>
              <a:t>Hiebert</a:t>
            </a:r>
            <a:r>
              <a:rPr lang="en-US" sz="2000" dirty="0" smtClean="0">
                <a:solidFill>
                  <a:srgbClr val="002060"/>
                </a:solidFill>
                <a:cs typeface="Verdana"/>
              </a:rPr>
              <a:t> et </a:t>
            </a:r>
            <a:r>
              <a:rPr lang="en-US" sz="2000" dirty="0">
                <a:solidFill>
                  <a:srgbClr val="002060"/>
                </a:solidFill>
                <a:cs typeface="Verdana"/>
              </a:rPr>
              <a:t>al., </a:t>
            </a:r>
            <a:r>
              <a:rPr lang="en-US" sz="2000" dirty="0" smtClean="0">
                <a:solidFill>
                  <a:srgbClr val="002060"/>
                </a:solidFill>
                <a:cs typeface="Verdana"/>
              </a:rPr>
              <a:t>1996 </a:t>
            </a:r>
          </a:p>
          <a:p>
            <a:pPr marL="114300">
              <a:lnSpc>
                <a:spcPct val="90000"/>
              </a:lnSpc>
            </a:pPr>
            <a:endParaRPr lang="en-US" sz="2400" i="1" dirty="0">
              <a:solidFill>
                <a:srgbClr val="002060"/>
              </a:solidFill>
              <a:cs typeface="Verdana"/>
            </a:endParaRPr>
          </a:p>
          <a:p>
            <a:pPr marL="114300">
              <a:lnSpc>
                <a:spcPct val="90000"/>
              </a:lnSpc>
            </a:pPr>
            <a:r>
              <a:rPr lang="en-US" sz="2800" i="1" dirty="0" smtClean="0">
                <a:solidFill>
                  <a:srgbClr val="002060"/>
                </a:solidFill>
                <a:cs typeface="Verdana"/>
              </a:rPr>
              <a:t>By </a:t>
            </a:r>
            <a:r>
              <a:rPr lang="en-US" sz="2800" i="1" dirty="0">
                <a:solidFill>
                  <a:srgbClr val="002060"/>
                </a:solidFill>
                <a:cs typeface="Verdana"/>
              </a:rPr>
              <a:t>struggling with important mathematics we mean the opposite of simply being presented information to be memorized or </a:t>
            </a:r>
            <a:r>
              <a:rPr lang="en-US" sz="2800" i="1" dirty="0" smtClean="0">
                <a:solidFill>
                  <a:srgbClr val="002060"/>
                </a:solidFill>
                <a:cs typeface="Verdana"/>
              </a:rPr>
              <a:t>being </a:t>
            </a:r>
            <a:r>
              <a:rPr lang="en-US" sz="2800" i="1" dirty="0">
                <a:solidFill>
                  <a:srgbClr val="002060"/>
                </a:solidFill>
                <a:cs typeface="Verdana"/>
              </a:rPr>
              <a:t>asked only to practice what has been demonstrated.</a:t>
            </a:r>
          </a:p>
          <a:p>
            <a:pPr marL="114300" indent="0" algn="r">
              <a:buNone/>
            </a:pPr>
            <a:r>
              <a:rPr lang="en-US" sz="2000" dirty="0" smtClean="0">
                <a:solidFill>
                  <a:srgbClr val="003366"/>
                </a:solidFill>
                <a:cs typeface="Verdana"/>
              </a:rPr>
              <a:t>Hiebert </a:t>
            </a:r>
            <a:r>
              <a:rPr lang="en-US" sz="2000" dirty="0">
                <a:solidFill>
                  <a:srgbClr val="003366"/>
                </a:solidFill>
                <a:cs typeface="Verdana"/>
              </a:rPr>
              <a:t>&amp; Grouws, 2007, pp. 387-388</a:t>
            </a:r>
          </a:p>
          <a:p>
            <a:endParaRPr lang="en-US" sz="2000" dirty="0">
              <a:solidFill>
                <a:schemeClr val="tx2"/>
              </a:solidFill>
              <a:latin typeface="Verdana"/>
              <a:cs typeface="Verdana"/>
            </a:endParaRPr>
          </a:p>
          <a:p>
            <a:endParaRPr lang="en-US" sz="2400" dirty="0">
              <a:solidFill>
                <a:schemeClr val="tx2"/>
              </a:solidFill>
            </a:endParaRPr>
          </a:p>
        </p:txBody>
      </p:sp>
    </p:spTree>
    <p:extLst>
      <p:ext uri="{BB962C8B-B14F-4D97-AF65-F5344CB8AC3E}">
        <p14:creationId xmlns:p14="http://schemas.microsoft.com/office/powerpoint/2010/main" val="23516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52400" y="228600"/>
            <a:ext cx="8686800" cy="1023938"/>
          </a:xfrm>
        </p:spPr>
        <p:txBody>
          <a:bodyPr/>
          <a:lstStyle/>
          <a:p>
            <a:pPr algn="ctr" eaLnBrk="1" hangingPunct="1"/>
            <a:r>
              <a:rPr lang="en-US" sz="2800" dirty="0" smtClean="0">
                <a:ea typeface="ＭＳ Ｐゴシック" pitchFamily="34" charset="-128"/>
              </a:rPr>
              <a:t>National Council of Teachers of Mathematics</a:t>
            </a:r>
            <a:r>
              <a:rPr lang="en-US" sz="3200" dirty="0" smtClean="0">
                <a:ea typeface="ＭＳ Ｐゴシック" pitchFamily="34" charset="-128"/>
              </a:rPr>
              <a:t/>
            </a:r>
            <a:br>
              <a:rPr lang="en-US" sz="3200" dirty="0" smtClean="0">
                <a:ea typeface="ＭＳ Ｐゴシック" pitchFamily="34" charset="-128"/>
              </a:rPr>
            </a:br>
            <a:r>
              <a:rPr lang="en-US" sz="3200" dirty="0" smtClean="0">
                <a:ea typeface="ＭＳ Ｐゴシック" pitchFamily="34" charset="-128"/>
              </a:rPr>
              <a:t>www.nctm.org</a:t>
            </a:r>
          </a:p>
        </p:txBody>
      </p:sp>
      <p:sp>
        <p:nvSpPr>
          <p:cNvPr id="24580" name="Rectangle 3"/>
          <p:cNvSpPr>
            <a:spLocks noGrp="1" noChangeArrowheads="1"/>
          </p:cNvSpPr>
          <p:nvPr>
            <p:ph idx="1"/>
          </p:nvPr>
        </p:nvSpPr>
        <p:spPr>
          <a:xfrm>
            <a:off x="609600" y="1589088"/>
            <a:ext cx="8305800" cy="4522787"/>
          </a:xfrm>
        </p:spPr>
        <p:txBody>
          <a:bodyPr/>
          <a:lstStyle/>
          <a:p>
            <a:pPr marL="457200" lvl="1" indent="0" eaLnBrk="1" hangingPunct="1">
              <a:spcBef>
                <a:spcPts val="0"/>
              </a:spcBef>
              <a:buNone/>
            </a:pPr>
            <a:endParaRPr lang="en-US" sz="1000" dirty="0">
              <a:ea typeface="ＭＳ Ｐゴシック" pitchFamily="34" charset="-128"/>
            </a:endParaRPr>
          </a:p>
          <a:p>
            <a:pPr marL="0" lvl="2" indent="0" eaLnBrk="1" hangingPunct="1">
              <a:spcBef>
                <a:spcPts val="600"/>
              </a:spcBef>
              <a:buFontTx/>
              <a:buNone/>
            </a:pPr>
            <a:endParaRPr lang="en-US" sz="2800" b="1" dirty="0" smtClean="0">
              <a:ea typeface="ＭＳ Ｐゴシック" pitchFamily="34" charset="-128"/>
            </a:endParaRPr>
          </a:p>
        </p:txBody>
      </p:sp>
      <p:sp>
        <p:nvSpPr>
          <p:cNvPr id="24581" name="Text Box 5"/>
          <p:cNvSpPr txBox="1">
            <a:spLocks noChangeArrowheads="1"/>
          </p:cNvSpPr>
          <p:nvPr/>
        </p:nvSpPr>
        <p:spPr bwMode="auto">
          <a:xfrm>
            <a:off x="39465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1418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9100" y="3124200"/>
            <a:ext cx="8305800" cy="3354765"/>
          </a:xfrm>
          <a:prstGeom prst="rect">
            <a:avLst/>
          </a:prstGeom>
          <a:noFill/>
        </p:spPr>
        <p:txBody>
          <a:bodyPr wrap="square" rtlCol="0">
            <a:spAutoFit/>
          </a:bodyPr>
          <a:lstStyle/>
          <a:p>
            <a:pPr algn="ctr"/>
            <a:r>
              <a:rPr lang="en-US" sz="3200" dirty="0" smtClean="0"/>
              <a:t>New Member Discount</a:t>
            </a:r>
          </a:p>
          <a:p>
            <a:pPr algn="ctr"/>
            <a:endParaRPr lang="en-US" sz="2000" dirty="0"/>
          </a:p>
          <a:p>
            <a:pPr algn="ctr"/>
            <a:r>
              <a:rPr lang="en-US" sz="3200" dirty="0"/>
              <a:t>$20 off for full </a:t>
            </a:r>
            <a:r>
              <a:rPr lang="en-US" sz="3200" dirty="0" smtClean="0"/>
              <a:t>membership </a:t>
            </a:r>
          </a:p>
          <a:p>
            <a:pPr algn="ctr"/>
            <a:r>
              <a:rPr lang="en-US" sz="3200" dirty="0" smtClean="0"/>
              <a:t>$</a:t>
            </a:r>
            <a:r>
              <a:rPr lang="en-US" sz="3200" dirty="0"/>
              <a:t>10 off </a:t>
            </a:r>
            <a:r>
              <a:rPr lang="en-US" sz="3200" dirty="0" smtClean="0"/>
              <a:t>e-membership</a:t>
            </a:r>
            <a:endParaRPr lang="en-US" sz="3200" dirty="0"/>
          </a:p>
          <a:p>
            <a:pPr algn="ctr"/>
            <a:r>
              <a:rPr lang="en-US" sz="3200" dirty="0" smtClean="0"/>
              <a:t>$5 </a:t>
            </a:r>
            <a:r>
              <a:rPr lang="en-US" sz="3200" dirty="0"/>
              <a:t>off student </a:t>
            </a:r>
            <a:r>
              <a:rPr lang="en-US" sz="3200" dirty="0" smtClean="0"/>
              <a:t>membership</a:t>
            </a:r>
          </a:p>
          <a:p>
            <a:pPr algn="ctr"/>
            <a:endParaRPr lang="en-US" sz="2400" dirty="0"/>
          </a:p>
          <a:p>
            <a:pPr algn="ctr"/>
            <a:r>
              <a:rPr lang="en-US" sz="3200" dirty="0"/>
              <a:t>Use Code: </a:t>
            </a:r>
            <a:r>
              <a:rPr lang="en-US" sz="3200" b="1" dirty="0" smtClean="0">
                <a:solidFill>
                  <a:srgbClr val="FF0000"/>
                </a:solidFill>
              </a:rPr>
              <a:t>BDB0616</a:t>
            </a:r>
            <a:endParaRPr lang="en-US" sz="3200" b="1" dirty="0">
              <a:solidFill>
                <a:srgbClr val="FF0000"/>
              </a:solidFill>
            </a:endParaRPr>
          </a:p>
        </p:txBody>
      </p:sp>
      <p:sp>
        <p:nvSpPr>
          <p:cNvPr id="7" name="Rectangle 2"/>
          <p:cNvSpPr txBox="1">
            <a:spLocks noChangeArrowheads="1"/>
          </p:cNvSpPr>
          <p:nvPr/>
        </p:nvSpPr>
        <p:spPr>
          <a:xfrm>
            <a:off x="0" y="0"/>
            <a:ext cx="9144000" cy="1371600"/>
          </a:xfrm>
          <a:prstGeom prst="rect">
            <a:avLst/>
          </a:prstGeom>
          <a:solidFill>
            <a:srgbClr val="00B0F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2060"/>
                </a:solidFill>
                <a:ea typeface="ＭＳ Ｐゴシック" pitchFamily="34" charset="-128"/>
              </a:rPr>
              <a:t>National Council of Teachers of Mathematics</a:t>
            </a:r>
            <a:r>
              <a:rPr lang="en-US" sz="4000" b="1" dirty="0" smtClean="0">
                <a:solidFill>
                  <a:srgbClr val="002060"/>
                </a:solidFill>
                <a:ea typeface="ＭＳ Ｐゴシック" pitchFamily="34" charset="-128"/>
              </a:rPr>
              <a:t/>
            </a:r>
            <a:br>
              <a:rPr lang="en-US" sz="4000" b="1" dirty="0" smtClean="0">
                <a:solidFill>
                  <a:srgbClr val="002060"/>
                </a:solidFill>
                <a:ea typeface="ＭＳ Ｐゴシック" pitchFamily="34" charset="-128"/>
              </a:rPr>
            </a:br>
            <a:r>
              <a:rPr lang="en-US" sz="4000" b="1" dirty="0" smtClean="0">
                <a:solidFill>
                  <a:srgbClr val="002060"/>
                </a:solidFill>
                <a:ea typeface="ＭＳ Ｐゴシック" pitchFamily="34" charset="-128"/>
              </a:rPr>
              <a:t>www.nctm.org</a:t>
            </a:r>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56151"/>
            <a:ext cx="9143999" cy="1676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317661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9123" y="209472"/>
            <a:ext cx="7701898" cy="1143000"/>
          </a:xfrm>
          <a:prstGeom prst="rect">
            <a:avLst/>
          </a:prstGeom>
        </p:spPr>
        <p:txBody>
          <a:bodyPr vert="horz" lIns="91440" tIns="45720" rIns="91440" bIns="45720" rtlCol="0" anchor="ctr">
            <a:noAutofit/>
          </a:bodyPr>
          <a:lstStyle/>
          <a:p>
            <a:pPr lvl="0" algn="ctr">
              <a:spcBef>
                <a:spcPct val="0"/>
              </a:spcBef>
              <a:defRPr/>
            </a:pPr>
            <a:r>
              <a:rPr lang="en-US" sz="4000" b="1" dirty="0" smtClean="0">
                <a:solidFill>
                  <a:srgbClr val="002060"/>
                </a:solidFill>
                <a:latin typeface="+mj-lt"/>
                <a:cs typeface="Verdana"/>
              </a:rPr>
              <a:t>Productive Struggle</a:t>
            </a:r>
            <a:endParaRPr lang="en-US" sz="4000" b="1" dirty="0" smtClean="0">
              <a:solidFill>
                <a:srgbClr val="002060"/>
              </a:solidFill>
              <a:latin typeface="+mj-lt"/>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nvGrpSpPr>
          <p:cNvPr id="3" name="Group 7"/>
          <p:cNvGrpSpPr/>
          <p:nvPr/>
        </p:nvGrpSpPr>
        <p:grpSpPr>
          <a:xfrm>
            <a:off x="7684408" y="570417"/>
            <a:ext cx="1246214" cy="1223828"/>
            <a:chOff x="0" y="0"/>
            <a:chExt cx="3011805" cy="3277235"/>
          </a:xfrm>
        </p:grpSpPr>
        <p:grpSp>
          <p:nvGrpSpPr>
            <p:cNvPr id="7" name="Group 7"/>
            <p:cNvGrpSpPr/>
            <p:nvPr/>
          </p:nvGrpSpPr>
          <p:grpSpPr>
            <a:xfrm>
              <a:off x="0" y="0"/>
              <a:ext cx="3011805" cy="3277235"/>
              <a:chOff x="0" y="0"/>
              <a:chExt cx="3011805" cy="3277235"/>
            </a:xfrm>
          </p:grpSpPr>
          <p:grpSp>
            <p:nvGrpSpPr>
              <p:cNvPr id="8" name="Group 10"/>
              <p:cNvGrpSpPr>
                <a:grpSpLocks/>
              </p:cNvGrpSpPr>
              <p:nvPr/>
            </p:nvGrpSpPr>
            <p:grpSpPr bwMode="auto">
              <a:xfrm>
                <a:off x="0" y="0"/>
                <a:ext cx="3011805" cy="3277235"/>
                <a:chOff x="7708" y="7499"/>
                <a:chExt cx="4743" cy="5161"/>
              </a:xfrm>
            </p:grpSpPr>
            <p:sp>
              <p:nvSpPr>
                <p:cNvPr id="32" name="Freeform 31"/>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10" name="Group 33"/>
                <p:cNvGrpSpPr>
                  <a:grpSpLocks/>
                </p:cNvGrpSpPr>
                <p:nvPr/>
              </p:nvGrpSpPr>
              <p:grpSpPr bwMode="auto">
                <a:xfrm>
                  <a:off x="10832" y="8907"/>
                  <a:ext cx="1619" cy="3696"/>
                  <a:chOff x="10832" y="8907"/>
                  <a:chExt cx="1619" cy="3696"/>
                </a:xfrm>
              </p:grpSpPr>
              <p:sp>
                <p:nvSpPr>
                  <p:cNvPr id="40" name="Freeform 39"/>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1" name="Freeform 40"/>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5" name="Rectangle 34"/>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6" name="Freeform 35"/>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Oval 37"/>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4" name="Oval 13"/>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5" name="Oval 14"/>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Rectangle 26"/>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2" name="Oval 11"/>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
        <p:nvSpPr>
          <p:cNvPr id="42" name="Rectangle 41"/>
          <p:cNvSpPr/>
          <p:nvPr/>
        </p:nvSpPr>
        <p:spPr>
          <a:xfrm>
            <a:off x="1323975" y="1933574"/>
            <a:ext cx="6860705" cy="2554545"/>
          </a:xfrm>
          <a:prstGeom prst="rect">
            <a:avLst/>
          </a:prstGeom>
        </p:spPr>
        <p:txBody>
          <a:bodyPr wrap="square">
            <a:spAutoFit/>
          </a:bodyPr>
          <a:lstStyle/>
          <a:p>
            <a:pPr marL="228600" indent="-228600">
              <a:buFont typeface="Arial" pitchFamily="34" charset="0"/>
              <a:buChar char="•"/>
            </a:pPr>
            <a:r>
              <a:rPr lang="en-US" sz="3200" dirty="0" smtClean="0">
                <a:solidFill>
                  <a:srgbClr val="002060"/>
                </a:solidFill>
                <a:cs typeface="Verdana"/>
              </a:rPr>
              <a:t>How did Mr. Donnelly support students when they struggled?</a:t>
            </a:r>
          </a:p>
          <a:p>
            <a:endParaRPr lang="en-US" sz="3200" dirty="0" smtClean="0">
              <a:solidFill>
                <a:srgbClr val="002060"/>
              </a:solidFill>
              <a:cs typeface="Verdana"/>
            </a:endParaRPr>
          </a:p>
          <a:p>
            <a:pPr marL="228600" indent="-228600">
              <a:buFont typeface="Arial" pitchFamily="34" charset="0"/>
              <a:buChar char="•"/>
            </a:pPr>
            <a:r>
              <a:rPr lang="en-US" sz="3200" dirty="0" smtClean="0">
                <a:solidFill>
                  <a:srgbClr val="002060"/>
                </a:solidFill>
                <a:cs typeface="Verdana"/>
              </a:rPr>
              <a:t>What would have happened if he had been more directive with his students?</a:t>
            </a:r>
            <a:endParaRPr lang="en-US" sz="3200" dirty="0">
              <a:solidFill>
                <a:srgbClr val="002060"/>
              </a:solidFill>
              <a:cs typeface="Verdana"/>
            </a:endParaRPr>
          </a:p>
        </p:txBody>
      </p:sp>
    </p:spTree>
    <p:extLst>
      <p:ext uri="{BB962C8B-B14F-4D97-AF65-F5344CB8AC3E}">
        <p14:creationId xmlns:p14="http://schemas.microsoft.com/office/powerpoint/2010/main" val="7432137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000" y="224080"/>
            <a:ext cx="8255000" cy="1143000"/>
          </a:xfrm>
          <a:prstGeom prst="rect">
            <a:avLst/>
          </a:prstGeom>
        </p:spPr>
        <p:txBody>
          <a:bodyPr vert="horz" lIns="91440" tIns="45720" rIns="91440" bIns="45720" rtlCol="0" anchor="ctr">
            <a:noAutofit/>
          </a:bodyPr>
          <a:lstStyle/>
          <a:p>
            <a:pPr lvl="0" algn="ctr">
              <a:spcBef>
                <a:spcPct val="0"/>
              </a:spcBef>
              <a:defRPr/>
            </a:pPr>
            <a:r>
              <a:rPr lang="en-US" sz="3200" b="1" dirty="0" smtClean="0">
                <a:solidFill>
                  <a:srgbClr val="002060"/>
                </a:solidFill>
                <a:latin typeface="Verdana"/>
                <a:cs typeface="Verdana"/>
              </a:rPr>
              <a:t>Elicit and Use Evidence </a:t>
            </a:r>
          </a:p>
          <a:p>
            <a:pPr lvl="0" algn="ctr">
              <a:spcBef>
                <a:spcPct val="0"/>
              </a:spcBef>
              <a:defRPr/>
            </a:pPr>
            <a:r>
              <a:rPr lang="en-US" sz="3200" b="1" dirty="0" smtClean="0">
                <a:solidFill>
                  <a:srgbClr val="002060"/>
                </a:solidFill>
                <a:latin typeface="Verdana"/>
                <a:cs typeface="Verdana"/>
              </a:rPr>
              <a:t>of Student Thinking</a:t>
            </a:r>
            <a:endParaRPr lang="en-US" sz="32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Rectangle 41"/>
          <p:cNvSpPr/>
          <p:nvPr/>
        </p:nvSpPr>
        <p:spPr>
          <a:xfrm>
            <a:off x="1342197" y="1679800"/>
            <a:ext cx="7268403" cy="4231928"/>
          </a:xfrm>
          <a:prstGeom prst="rect">
            <a:avLst/>
          </a:prstGeom>
        </p:spPr>
        <p:txBody>
          <a:bodyPr wrap="square">
            <a:spAutoFit/>
          </a:bodyPr>
          <a:lstStyle/>
          <a:p>
            <a:pPr marL="114300" indent="-114300">
              <a:spcBef>
                <a:spcPts val="600"/>
              </a:spcBef>
              <a:buFont typeface="Arial" pitchFamily="34" charset="0"/>
              <a:buNone/>
            </a:pPr>
            <a:r>
              <a:rPr lang="en-US" sz="2800" dirty="0" smtClean="0">
                <a:solidFill>
                  <a:srgbClr val="002060"/>
                </a:solidFill>
                <a:latin typeface="Verdana"/>
                <a:cs typeface="Verdana"/>
              </a:rPr>
              <a:t>Evidence should:</a:t>
            </a:r>
          </a:p>
          <a:p>
            <a:pPr marL="342900" indent="-342900">
              <a:spcBef>
                <a:spcPts val="600"/>
              </a:spcBef>
              <a:buFont typeface="Arial"/>
              <a:buChar char="•"/>
            </a:pPr>
            <a:r>
              <a:rPr lang="en-US" sz="2600" dirty="0" smtClean="0">
                <a:solidFill>
                  <a:srgbClr val="002060"/>
                </a:solidFill>
                <a:latin typeface="Verdana"/>
                <a:cs typeface="Verdana"/>
              </a:rPr>
              <a:t>Provide a window into students’ thinking;</a:t>
            </a:r>
          </a:p>
          <a:p>
            <a:pPr marL="342900" indent="-342900">
              <a:spcBef>
                <a:spcPts val="600"/>
              </a:spcBef>
              <a:buFont typeface="Arial"/>
              <a:buChar char="•"/>
            </a:pPr>
            <a:r>
              <a:rPr lang="en-US" sz="2600" dirty="0" smtClean="0">
                <a:solidFill>
                  <a:srgbClr val="002060"/>
                </a:solidFill>
                <a:latin typeface="Verdana"/>
                <a:cs typeface="Verdana"/>
              </a:rPr>
              <a:t>Help the teacher determine the extent to which students are reaching the math learning goals; and</a:t>
            </a:r>
          </a:p>
          <a:p>
            <a:pPr marL="342900" indent="-342900">
              <a:spcBef>
                <a:spcPts val="600"/>
              </a:spcBef>
              <a:buFont typeface="Arial"/>
              <a:buChar char="•"/>
            </a:pPr>
            <a:r>
              <a:rPr lang="en-US" sz="2600" dirty="0" smtClean="0">
                <a:solidFill>
                  <a:srgbClr val="002060"/>
                </a:solidFill>
                <a:latin typeface="Verdana"/>
                <a:cs typeface="Verdana"/>
              </a:rPr>
              <a:t>Be used to make instructional decisions during the lesson and to prepare for subsequent lessons.</a:t>
            </a:r>
          </a:p>
          <a:p>
            <a:endParaRPr lang="en-US" dirty="0" smtClean="0">
              <a:solidFill>
                <a:srgbClr val="1F497D"/>
              </a:solidFill>
              <a:latin typeface="Verdana"/>
              <a:cs typeface="Verdana"/>
            </a:endParaRPr>
          </a:p>
        </p:txBody>
      </p:sp>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712694"/>
            <a:ext cx="6493972" cy="5297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24600" y="6324600"/>
            <a:ext cx="2196563" cy="369332"/>
          </a:xfrm>
          <a:prstGeom prst="rect">
            <a:avLst/>
          </a:prstGeom>
          <a:noFill/>
        </p:spPr>
        <p:txBody>
          <a:bodyPr wrap="none" rtlCol="0">
            <a:spAutoFit/>
          </a:bodyPr>
          <a:lstStyle/>
          <a:p>
            <a:r>
              <a:rPr lang="en-US" dirty="0" smtClean="0"/>
              <a:t>Harold Asturias, 1996</a:t>
            </a:r>
            <a:endParaRPr lang="en-US" dirty="0"/>
          </a:p>
        </p:txBody>
      </p:sp>
    </p:spTree>
    <p:extLst>
      <p:ext uri="{BB962C8B-B14F-4D97-AF65-F5344CB8AC3E}">
        <p14:creationId xmlns:p14="http://schemas.microsoft.com/office/powerpoint/2010/main" val="27521268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a:xfrm>
            <a:off x="1181100" y="895350"/>
            <a:ext cx="7505700" cy="5364163"/>
          </a:xfrm>
        </p:spPr>
        <p:txBody>
          <a:bodyPr>
            <a:normAutofit fontScale="92500" lnSpcReduction="10000"/>
          </a:bodyPr>
          <a:lstStyle/>
          <a:p>
            <a:pPr marL="114300" indent="0" algn="ctr">
              <a:buNone/>
            </a:pPr>
            <a:r>
              <a:rPr lang="en-US" i="1" dirty="0">
                <a:solidFill>
                  <a:srgbClr val="003366"/>
                </a:solidFill>
                <a:latin typeface="Verdana"/>
                <a:cs typeface="Verdana"/>
              </a:rPr>
              <a:t>Formative assessment is an essentially interactive process, in which the teacher can find out whether what has been taught has been learned, and if not, to do something about it. Day-to-day formative assessment is one of the most powerful ways of improving learning in the mathematics classroom</a:t>
            </a:r>
            <a:r>
              <a:rPr lang="en-US" i="1" dirty="0" smtClean="0">
                <a:solidFill>
                  <a:srgbClr val="003366"/>
                </a:solidFill>
                <a:latin typeface="Verdana"/>
                <a:cs typeface="Verdana"/>
              </a:rPr>
              <a:t>.</a:t>
            </a:r>
          </a:p>
          <a:p>
            <a:pPr marL="114300" indent="0" algn="ctr">
              <a:buNone/>
            </a:pPr>
            <a:endParaRPr lang="en-US" i="1" dirty="0">
              <a:solidFill>
                <a:srgbClr val="003366"/>
              </a:solidFill>
              <a:latin typeface="Verdana"/>
              <a:cs typeface="Verdana"/>
            </a:endParaRPr>
          </a:p>
          <a:p>
            <a:pPr marL="114300" indent="0" algn="r">
              <a:buNone/>
            </a:pPr>
            <a:r>
              <a:rPr lang="en-US" sz="2400" dirty="0" err="1">
                <a:solidFill>
                  <a:srgbClr val="003366"/>
                </a:solidFill>
                <a:latin typeface="Verdana"/>
                <a:cs typeface="Verdana"/>
              </a:rPr>
              <a:t>Wiliam</a:t>
            </a:r>
            <a:r>
              <a:rPr lang="en-US" sz="2400" dirty="0">
                <a:solidFill>
                  <a:srgbClr val="003366"/>
                </a:solidFill>
                <a:latin typeface="Verdana"/>
                <a:cs typeface="Verdana"/>
              </a:rPr>
              <a:t>, 2007, pp. 1054; 1091</a:t>
            </a:r>
          </a:p>
          <a:p>
            <a:endParaRPr lang="en-US" dirty="0"/>
          </a:p>
        </p:txBody>
      </p:sp>
    </p:spTree>
    <p:extLst>
      <p:ext uri="{BB962C8B-B14F-4D97-AF65-F5344CB8AC3E}">
        <p14:creationId xmlns:p14="http://schemas.microsoft.com/office/powerpoint/2010/main" val="4150684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i="1" dirty="0" smtClean="0">
                <a:solidFill>
                  <a:srgbClr val="002060"/>
                </a:solidFill>
                <a:latin typeface="Verdana"/>
                <a:cs typeface="Verdana"/>
              </a:rPr>
              <a:t>Effective</a:t>
            </a:r>
            <a:r>
              <a:rPr lang="en-US" sz="2800" b="1" dirty="0" smtClean="0">
                <a:solidFill>
                  <a:srgbClr val="002060"/>
                </a:solidFill>
                <a:latin typeface="Verdana"/>
                <a:cs typeface="Verdana"/>
              </a:rPr>
              <a:t> </a:t>
            </a:r>
          </a:p>
          <a:p>
            <a:pPr lvl="0" algn="ctr">
              <a:spcBef>
                <a:spcPct val="0"/>
              </a:spcBef>
              <a:defRPr/>
            </a:pPr>
            <a:r>
              <a:rPr lang="en-US" sz="2800" b="1" dirty="0" smtClean="0">
                <a:solidFill>
                  <a:srgbClr val="002060"/>
                </a:solidFill>
                <a:latin typeface="Verdana"/>
                <a:cs typeface="Verdana"/>
              </a:rPr>
              <a:t>Mathematics Teaching Practices</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2" y="1663700"/>
            <a:ext cx="7659335" cy="4438528"/>
          </a:xfrm>
          <a:prstGeom prst="rect">
            <a:avLst/>
          </a:prstGeom>
        </p:spPr>
        <p:txBody>
          <a:bodyPr vert="horz" lIns="91440" tIns="45720" rIns="91440" bIns="45720" rtlCol="0">
            <a:noAutofit/>
          </a:bodyPr>
          <a:lstStyle/>
          <a:p>
            <a:pPr marL="693738" lvl="0" indent="-579438">
              <a:spcAft>
                <a:spcPts val="600"/>
              </a:spcAft>
              <a:buFont typeface="+mj-lt"/>
              <a:buAutoNum type="arabicPeriod"/>
            </a:pPr>
            <a:r>
              <a:rPr lang="en-US" sz="2100" dirty="0" smtClean="0">
                <a:solidFill>
                  <a:srgbClr val="002060"/>
                </a:solidFill>
                <a:latin typeface="Verdana"/>
                <a:cs typeface="Verdana"/>
              </a:rPr>
              <a:t>Establish mathematics </a:t>
            </a:r>
            <a:r>
              <a:rPr lang="en-US" sz="2100" b="1" dirty="0" smtClean="0">
                <a:solidFill>
                  <a:srgbClr val="002060"/>
                </a:solidFill>
                <a:latin typeface="Verdana"/>
                <a:cs typeface="Verdana"/>
              </a:rPr>
              <a:t>goals</a:t>
            </a:r>
            <a:r>
              <a:rPr lang="en-US" sz="2100" dirty="0" smtClean="0">
                <a:solidFill>
                  <a:srgbClr val="002060"/>
                </a:solidFill>
                <a:latin typeface="Verdana"/>
                <a:cs typeface="Verdana"/>
              </a:rPr>
              <a:t> to focus learning.</a:t>
            </a:r>
          </a:p>
          <a:p>
            <a:pPr marL="693738" lvl="0" indent="-579438">
              <a:spcAft>
                <a:spcPts val="600"/>
              </a:spcAft>
              <a:buFont typeface="+mj-lt"/>
              <a:buAutoNum type="arabicPeriod"/>
            </a:pPr>
            <a:r>
              <a:rPr lang="en-US" sz="2100" dirty="0" smtClean="0">
                <a:solidFill>
                  <a:srgbClr val="002060"/>
                </a:solidFill>
                <a:latin typeface="Verdana"/>
                <a:cs typeface="Verdana"/>
              </a:rPr>
              <a:t>Implement </a:t>
            </a:r>
            <a:r>
              <a:rPr lang="en-US" sz="2100" b="1" dirty="0" smtClean="0">
                <a:solidFill>
                  <a:srgbClr val="002060"/>
                </a:solidFill>
                <a:latin typeface="Verdana"/>
                <a:cs typeface="Verdana"/>
              </a:rPr>
              <a:t>tasks</a:t>
            </a:r>
            <a:r>
              <a:rPr lang="en-US" sz="2100" dirty="0" smtClean="0">
                <a:solidFill>
                  <a:srgbClr val="002060"/>
                </a:solidFill>
                <a:latin typeface="Verdana"/>
                <a:cs typeface="Verdana"/>
              </a:rPr>
              <a:t> that promote reasoning and problem solving. </a:t>
            </a:r>
          </a:p>
          <a:p>
            <a:pPr marL="693738" lvl="0" indent="-579438">
              <a:spcAft>
                <a:spcPts val="600"/>
              </a:spcAft>
              <a:buFont typeface="+mj-lt"/>
              <a:buAutoNum type="arabicPeriod"/>
            </a:pPr>
            <a:r>
              <a:rPr lang="en-US" sz="2100" dirty="0" smtClean="0">
                <a:solidFill>
                  <a:srgbClr val="002060"/>
                </a:solidFill>
                <a:latin typeface="Verdana"/>
                <a:cs typeface="Verdana"/>
              </a:rPr>
              <a:t>Use and connect mathematical </a:t>
            </a:r>
            <a:r>
              <a:rPr lang="en-US" sz="2100" b="1" dirty="0" smtClean="0">
                <a:solidFill>
                  <a:srgbClr val="002060"/>
                </a:solidFill>
                <a:latin typeface="Verdana"/>
                <a:cs typeface="Verdana"/>
              </a:rPr>
              <a:t>representations.</a:t>
            </a:r>
          </a:p>
          <a:p>
            <a:pPr marL="693738" lvl="0" indent="-579438">
              <a:spcAft>
                <a:spcPts val="600"/>
              </a:spcAft>
              <a:buFont typeface="+mj-lt"/>
              <a:buAutoNum type="arabicPeriod"/>
            </a:pPr>
            <a:r>
              <a:rPr lang="en-US" sz="2100" dirty="0" smtClean="0">
                <a:solidFill>
                  <a:srgbClr val="002060"/>
                </a:solidFill>
                <a:latin typeface="Verdana"/>
                <a:cs typeface="Verdana"/>
              </a:rPr>
              <a:t>Facilitate meaningful mathematical </a:t>
            </a:r>
            <a:r>
              <a:rPr lang="en-US" sz="2100" b="1" dirty="0" smtClean="0">
                <a:solidFill>
                  <a:srgbClr val="002060"/>
                </a:solidFill>
                <a:latin typeface="Verdana"/>
                <a:cs typeface="Verdana"/>
              </a:rPr>
              <a:t>discourse</a:t>
            </a:r>
            <a:r>
              <a:rPr lang="en-US" sz="2100" i="1" dirty="0" smtClean="0">
                <a:solidFill>
                  <a:srgbClr val="002060"/>
                </a:solidFill>
                <a:latin typeface="Verdana"/>
                <a:cs typeface="Verdana"/>
              </a:rPr>
              <a:t>. </a:t>
            </a:r>
          </a:p>
          <a:p>
            <a:pPr marL="693738" lvl="0" indent="-579438">
              <a:spcAft>
                <a:spcPts val="600"/>
              </a:spcAft>
              <a:buFont typeface="+mj-lt"/>
              <a:buAutoNum type="arabicPeriod"/>
            </a:pPr>
            <a:r>
              <a:rPr lang="en-US" sz="2100" dirty="0" smtClean="0">
                <a:solidFill>
                  <a:srgbClr val="002060"/>
                </a:solidFill>
                <a:latin typeface="Verdana"/>
                <a:cs typeface="Verdana"/>
              </a:rPr>
              <a:t>Pose purposeful </a:t>
            </a:r>
            <a:r>
              <a:rPr lang="en-US" sz="2100" b="1" dirty="0" smtClean="0">
                <a:solidFill>
                  <a:srgbClr val="002060"/>
                </a:solidFill>
                <a:latin typeface="Verdana"/>
                <a:cs typeface="Verdana"/>
              </a:rPr>
              <a:t>questions</a:t>
            </a:r>
            <a:r>
              <a:rPr lang="en-US" sz="2100" dirty="0" smtClean="0">
                <a:solidFill>
                  <a:srgbClr val="002060"/>
                </a:solidFill>
                <a:latin typeface="Verdana"/>
                <a:cs typeface="Verdana"/>
              </a:rPr>
              <a:t>.</a:t>
            </a:r>
          </a:p>
          <a:p>
            <a:pPr marL="693738" lvl="0" indent="-579438">
              <a:spcAft>
                <a:spcPts val="600"/>
              </a:spcAft>
              <a:buFont typeface="+mj-lt"/>
              <a:buAutoNum type="arabicPeriod"/>
            </a:pPr>
            <a:r>
              <a:rPr lang="en-US" sz="2100" dirty="0" smtClean="0">
                <a:solidFill>
                  <a:srgbClr val="002060"/>
                </a:solidFill>
                <a:latin typeface="Verdana"/>
                <a:cs typeface="Verdana"/>
              </a:rPr>
              <a:t>Build </a:t>
            </a:r>
            <a:r>
              <a:rPr lang="en-US" sz="2100" b="1" dirty="0" smtClean="0">
                <a:solidFill>
                  <a:srgbClr val="002060"/>
                </a:solidFill>
                <a:latin typeface="Verdana"/>
                <a:cs typeface="Verdana"/>
              </a:rPr>
              <a:t>procedural fluency </a:t>
            </a:r>
            <a:r>
              <a:rPr lang="en-US" sz="2100" dirty="0" smtClean="0">
                <a:solidFill>
                  <a:srgbClr val="002060"/>
                </a:solidFill>
                <a:latin typeface="Verdana"/>
                <a:cs typeface="Verdana"/>
              </a:rPr>
              <a:t>from conceptual understanding.</a:t>
            </a:r>
          </a:p>
          <a:p>
            <a:pPr marL="693738" lvl="0" indent="-579438">
              <a:spcAft>
                <a:spcPts val="600"/>
              </a:spcAft>
              <a:buFont typeface="+mj-lt"/>
              <a:buAutoNum type="arabicPeriod"/>
            </a:pPr>
            <a:r>
              <a:rPr lang="en-US" sz="2100" dirty="0" smtClean="0">
                <a:solidFill>
                  <a:srgbClr val="002060"/>
                </a:solidFill>
                <a:latin typeface="Verdana"/>
                <a:cs typeface="Verdana"/>
              </a:rPr>
              <a:t>Support </a:t>
            </a:r>
            <a:r>
              <a:rPr lang="en-US" sz="2100" b="1" dirty="0" smtClean="0">
                <a:solidFill>
                  <a:srgbClr val="002060"/>
                </a:solidFill>
                <a:latin typeface="Verdana"/>
                <a:cs typeface="Verdana"/>
              </a:rPr>
              <a:t>productive struggle</a:t>
            </a:r>
            <a:r>
              <a:rPr lang="en-US" sz="2100" dirty="0" smtClean="0">
                <a:solidFill>
                  <a:srgbClr val="002060"/>
                </a:solidFill>
                <a:latin typeface="Verdana"/>
                <a:cs typeface="Verdana"/>
              </a:rPr>
              <a:t> in learning mathematics. </a:t>
            </a:r>
          </a:p>
          <a:p>
            <a:pPr marL="693738" lvl="0" indent="-579438">
              <a:spcAft>
                <a:spcPts val="600"/>
              </a:spcAft>
              <a:buFont typeface="+mj-lt"/>
              <a:buAutoNum type="arabicPeriod"/>
            </a:pPr>
            <a:r>
              <a:rPr lang="en-US" sz="2100" b="1" dirty="0" smtClean="0">
                <a:solidFill>
                  <a:srgbClr val="002060"/>
                </a:solidFill>
                <a:latin typeface="Verdana"/>
                <a:cs typeface="Verdana"/>
              </a:rPr>
              <a:t>Elicit and use evidence </a:t>
            </a:r>
            <a:r>
              <a:rPr lang="en-US" sz="2100" dirty="0" smtClean="0">
                <a:solidFill>
                  <a:srgbClr val="002060"/>
                </a:solidFill>
                <a:latin typeface="Verdana"/>
                <a:cs typeface="Verdana"/>
              </a:rPr>
              <a:t>of student thinking.</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303383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20618"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i="1" dirty="0" smtClean="0">
                <a:solidFill>
                  <a:srgbClr val="002060"/>
                </a:solidFill>
                <a:latin typeface="Verdana"/>
                <a:cs typeface="Verdana"/>
              </a:rPr>
              <a:t>Principles to Actions: </a:t>
            </a:r>
            <a:br>
              <a:rPr lang="en-US" sz="2800" b="1" i="1" dirty="0" smtClean="0">
                <a:solidFill>
                  <a:srgbClr val="002060"/>
                </a:solidFill>
                <a:latin typeface="Verdana"/>
                <a:cs typeface="Verdana"/>
              </a:rPr>
            </a:br>
            <a:r>
              <a:rPr lang="en-US" sz="2800" b="1" i="1" dirty="0" smtClean="0">
                <a:solidFill>
                  <a:srgbClr val="002060"/>
                </a:solidFill>
                <a:latin typeface="Verdana"/>
                <a:cs typeface="Verdana"/>
              </a:rPr>
              <a:t>Ensuring Mathematical Success for All</a:t>
            </a:r>
            <a:endParaRPr lang="en-US" sz="2800" b="1" i="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275575" y="1720728"/>
            <a:ext cx="4751533" cy="4191000"/>
          </a:xfrm>
          <a:prstGeom prst="rect">
            <a:avLst/>
          </a:prstGeom>
        </p:spPr>
        <p:txBody>
          <a:bodyPr vert="horz" lIns="91440" tIns="45720" rIns="91440" bIns="45720" rtlCol="0">
            <a:noAutofit/>
          </a:bodyPr>
          <a:lstStyle/>
          <a:p>
            <a:pPr marL="457200" indent="-457200">
              <a:lnSpc>
                <a:spcPct val="150000"/>
              </a:lnSpc>
              <a:buAutoNum type="arabicPeriod"/>
            </a:pPr>
            <a:r>
              <a:rPr lang="en-US" sz="2600" b="1" dirty="0" smtClean="0">
                <a:solidFill>
                  <a:srgbClr val="002060"/>
                </a:solidFill>
                <a:latin typeface="Verdana"/>
                <a:cs typeface="Verdana"/>
              </a:rPr>
              <a:t>Teaching and Learning</a:t>
            </a:r>
          </a:p>
          <a:p>
            <a:pPr marL="457200" indent="-457200">
              <a:lnSpc>
                <a:spcPct val="150000"/>
              </a:lnSpc>
              <a:buAutoNum type="arabicPeriod"/>
            </a:pPr>
            <a:r>
              <a:rPr lang="en-US" sz="2600" b="1" dirty="0" smtClean="0">
                <a:solidFill>
                  <a:srgbClr val="002060"/>
                </a:solidFill>
                <a:latin typeface="Verdana"/>
                <a:cs typeface="Verdana"/>
              </a:rPr>
              <a:t>Access and Equity</a:t>
            </a:r>
          </a:p>
          <a:p>
            <a:pPr marL="457200" indent="-457200">
              <a:lnSpc>
                <a:spcPct val="150000"/>
              </a:lnSpc>
              <a:buAutoNum type="arabicPeriod"/>
            </a:pPr>
            <a:r>
              <a:rPr lang="en-US" sz="2600" b="1" dirty="0" smtClean="0">
                <a:solidFill>
                  <a:srgbClr val="002060"/>
                </a:solidFill>
                <a:latin typeface="Verdana"/>
                <a:cs typeface="Verdana"/>
              </a:rPr>
              <a:t>Curriculum</a:t>
            </a:r>
          </a:p>
          <a:p>
            <a:pPr marL="457200" indent="-457200">
              <a:lnSpc>
                <a:spcPct val="150000"/>
              </a:lnSpc>
              <a:buAutoNum type="arabicPeriod"/>
            </a:pPr>
            <a:r>
              <a:rPr lang="en-US" sz="2600" b="1" dirty="0" smtClean="0">
                <a:solidFill>
                  <a:srgbClr val="002060"/>
                </a:solidFill>
                <a:latin typeface="Verdana"/>
                <a:cs typeface="Verdana"/>
              </a:rPr>
              <a:t>Tools and Technology</a:t>
            </a:r>
          </a:p>
          <a:p>
            <a:pPr marL="457200" indent="-457200">
              <a:lnSpc>
                <a:spcPct val="150000"/>
              </a:lnSpc>
              <a:buAutoNum type="arabicPeriod"/>
            </a:pPr>
            <a:r>
              <a:rPr lang="en-US" sz="2600" b="1" dirty="0" smtClean="0">
                <a:solidFill>
                  <a:srgbClr val="002060"/>
                </a:solidFill>
                <a:latin typeface="Verdana"/>
                <a:cs typeface="Verdana"/>
              </a:rPr>
              <a:t>Assessment</a:t>
            </a:r>
          </a:p>
          <a:p>
            <a:pPr marL="457200" indent="-457200">
              <a:lnSpc>
                <a:spcPct val="150000"/>
              </a:lnSpc>
              <a:buAutoNum type="arabicPeriod"/>
            </a:pPr>
            <a:r>
              <a:rPr lang="en-US" sz="2600" b="1" dirty="0" smtClean="0">
                <a:solidFill>
                  <a:srgbClr val="002060"/>
                </a:solidFill>
                <a:latin typeface="Verdana"/>
                <a:cs typeface="Verdana"/>
              </a:rPr>
              <a:t>Professionalism</a:t>
            </a: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TextBox 7"/>
          <p:cNvSpPr txBox="1"/>
          <p:nvPr/>
        </p:nvSpPr>
        <p:spPr>
          <a:xfrm>
            <a:off x="6553200" y="2209800"/>
            <a:ext cx="2590800" cy="2800767"/>
          </a:xfrm>
          <a:prstGeom prst="rect">
            <a:avLst/>
          </a:prstGeom>
          <a:noFill/>
        </p:spPr>
        <p:txBody>
          <a:bodyPr wrap="square" rtlCol="0">
            <a:spAutoFit/>
          </a:bodyPr>
          <a:lstStyle/>
          <a:p>
            <a:r>
              <a:rPr lang="en-US" sz="2800" dirty="0" smtClean="0">
                <a:solidFill>
                  <a:srgbClr val="003366"/>
                </a:solidFill>
                <a:latin typeface="Verdana"/>
                <a:cs typeface="Verdana"/>
              </a:rPr>
              <a:t>Essential Elements</a:t>
            </a:r>
          </a:p>
          <a:p>
            <a:r>
              <a:rPr lang="en-US" sz="2800" dirty="0" smtClean="0">
                <a:solidFill>
                  <a:srgbClr val="003366"/>
                </a:solidFill>
                <a:latin typeface="Verdana"/>
                <a:cs typeface="Verdana"/>
              </a:rPr>
              <a:t>of Effective Math</a:t>
            </a:r>
          </a:p>
          <a:p>
            <a:r>
              <a:rPr lang="en-US" sz="2800" dirty="0" smtClean="0">
                <a:solidFill>
                  <a:srgbClr val="003366"/>
                </a:solidFill>
                <a:latin typeface="Verdana"/>
                <a:cs typeface="Verdana"/>
              </a:rPr>
              <a:t>Programs</a:t>
            </a:r>
          </a:p>
          <a:p>
            <a:endParaRPr lang="en-US" dirty="0" smtClean="0">
              <a:solidFill>
                <a:srgbClr val="003366"/>
              </a:solidFill>
              <a:latin typeface="Verdana"/>
              <a:cs typeface="Verdana"/>
            </a:endParaRPr>
          </a:p>
          <a:p>
            <a:endParaRPr lang="en-US" dirty="0">
              <a:solidFill>
                <a:srgbClr val="003366"/>
              </a:solidFill>
              <a:latin typeface="Verdana"/>
              <a:cs typeface="Verdana"/>
            </a:endParaRPr>
          </a:p>
        </p:txBody>
      </p:sp>
      <p:sp>
        <p:nvSpPr>
          <p:cNvPr id="10" name="Right Arrow 9"/>
          <p:cNvSpPr>
            <a:spLocks noChangeAspect="1"/>
          </p:cNvSpPr>
          <p:nvPr/>
        </p:nvSpPr>
        <p:spPr>
          <a:xfrm>
            <a:off x="5897741" y="2987677"/>
            <a:ext cx="529867" cy="579540"/>
          </a:xfrm>
          <a:prstGeom prst="rightArrow">
            <a:avLst/>
          </a:prstGeom>
          <a:solidFill>
            <a:srgbClr val="0033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61640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r>
              <a:rPr lang="en-US" sz="2800" b="1" dirty="0" smtClean="0">
                <a:solidFill>
                  <a:srgbClr val="002060"/>
                </a:solidFill>
                <a:latin typeface="Verdana"/>
                <a:cs typeface="Verdana"/>
              </a:rPr>
              <a:t>The Title Is Principles to </a:t>
            </a:r>
            <a:r>
              <a:rPr lang="en-US" sz="2800" b="1" i="1" dirty="0" smtClean="0">
                <a:solidFill>
                  <a:srgbClr val="002060"/>
                </a:solidFill>
                <a:latin typeface="Verdana"/>
                <a:cs typeface="Verdana"/>
              </a:rPr>
              <a:t>Actions</a:t>
            </a:r>
            <a:endParaRPr lang="en-US" sz="2800" b="1" i="1" dirty="0">
              <a:solidFill>
                <a:srgbClr val="002060"/>
              </a:solidFill>
              <a:latin typeface="Verdana"/>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Rectangle 7"/>
          <p:cNvSpPr/>
          <p:nvPr/>
        </p:nvSpPr>
        <p:spPr>
          <a:xfrm>
            <a:off x="1323976" y="1581150"/>
            <a:ext cx="7286624" cy="461665"/>
          </a:xfrm>
          <a:prstGeom prst="rect">
            <a:avLst/>
          </a:prstGeom>
        </p:spPr>
        <p:txBody>
          <a:bodyPr wrap="square">
            <a:spAutoFit/>
          </a:bodyPr>
          <a:lstStyle/>
          <a:p>
            <a:pPr>
              <a:spcBef>
                <a:spcPct val="50000"/>
              </a:spcBef>
            </a:pPr>
            <a:endParaRPr lang="en-US" sz="2400" dirty="0">
              <a:solidFill>
                <a:srgbClr val="1F497D"/>
              </a:solidFill>
              <a:latin typeface="Verdana"/>
              <a:cs typeface="Verdana"/>
            </a:endParaRPr>
          </a:p>
        </p:txBody>
      </p:sp>
      <p:sp>
        <p:nvSpPr>
          <p:cNvPr id="7" name="Content Placeholder 6"/>
          <p:cNvSpPr>
            <a:spLocks noGrp="1"/>
          </p:cNvSpPr>
          <p:nvPr>
            <p:ph idx="1"/>
          </p:nvPr>
        </p:nvSpPr>
        <p:spPr>
          <a:xfrm>
            <a:off x="1323974" y="1417638"/>
            <a:ext cx="7362825" cy="4525963"/>
          </a:xfrm>
        </p:spPr>
        <p:txBody>
          <a:bodyPr>
            <a:normAutofit/>
          </a:bodyPr>
          <a:lstStyle/>
          <a:p>
            <a:pPr marL="0" indent="0" algn="ctr">
              <a:buNone/>
            </a:pPr>
            <a:endParaRPr lang="en-US" sz="4800" dirty="0" smtClean="0"/>
          </a:p>
          <a:p>
            <a:pPr marL="0" indent="0" algn="ctr">
              <a:buNone/>
            </a:pPr>
            <a:r>
              <a:rPr lang="en-US" sz="8800" dirty="0" smtClean="0">
                <a:solidFill>
                  <a:srgbClr val="002060"/>
                </a:solidFill>
              </a:rPr>
              <a:t>Your Actions?</a:t>
            </a:r>
            <a:endParaRPr lang="en-US" sz="8800" dirty="0">
              <a:solidFill>
                <a:srgbClr val="002060"/>
              </a:solidFill>
            </a:endParaRPr>
          </a:p>
        </p:txBody>
      </p:sp>
    </p:spTree>
    <p:extLst>
      <p:ext uri="{BB962C8B-B14F-4D97-AF65-F5344CB8AC3E}">
        <p14:creationId xmlns:p14="http://schemas.microsoft.com/office/powerpoint/2010/main" val="353630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6972" y="274638"/>
            <a:ext cx="7848539" cy="1143000"/>
          </a:xfrm>
        </p:spPr>
        <p:txBody>
          <a:bodyPr>
            <a:noAutofit/>
          </a:bodyPr>
          <a:lstStyle/>
          <a:p>
            <a:r>
              <a:rPr lang="en-US" sz="4000" b="1" dirty="0" smtClean="0">
                <a:solidFill>
                  <a:srgbClr val="002060"/>
                </a:solidFill>
                <a:hlinkClick r:id="rId3"/>
              </a:rPr>
              <a:t>http://www.nctm.org/PtA/</a:t>
            </a:r>
            <a:endParaRPr lang="en-US" sz="4000" b="1" dirty="0">
              <a:solidFill>
                <a:srgbClr val="002060"/>
              </a:solidFill>
            </a:endParaRPr>
          </a:p>
        </p:txBody>
      </p:sp>
      <p:sp>
        <p:nvSpPr>
          <p:cNvPr id="2" name="Content Placeholder 1"/>
          <p:cNvSpPr>
            <a:spLocks noGrp="1"/>
          </p:cNvSpPr>
          <p:nvPr>
            <p:ph idx="1"/>
          </p:nvPr>
        </p:nvSpPr>
        <p:spPr/>
        <p:txBody>
          <a:bodyPr/>
          <a:lstStyle/>
          <a:p>
            <a:endParaRPr lang="en-US"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199" y="1447800"/>
            <a:ext cx="6355113"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18183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i="1" dirty="0" smtClean="0">
                <a:solidFill>
                  <a:srgbClr val="002060"/>
                </a:solidFill>
              </a:rPr>
              <a:t>Principles to Actions </a:t>
            </a:r>
            <a:r>
              <a:rPr lang="en-US" sz="4000" b="1" dirty="0" smtClean="0">
                <a:solidFill>
                  <a:srgbClr val="002060"/>
                </a:solidFill>
              </a:rPr>
              <a:t>Resources</a:t>
            </a:r>
            <a:endParaRPr lang="en-US" sz="4000" b="1" dirty="0">
              <a:solidFill>
                <a:srgbClr val="002060"/>
              </a:solidFill>
            </a:endParaRPr>
          </a:p>
        </p:txBody>
      </p:sp>
      <p:sp>
        <p:nvSpPr>
          <p:cNvPr id="4" name="Content Placeholder 3"/>
          <p:cNvSpPr>
            <a:spLocks noGrp="1"/>
          </p:cNvSpPr>
          <p:nvPr>
            <p:ph idx="1"/>
          </p:nvPr>
        </p:nvSpPr>
        <p:spPr/>
        <p:txBody>
          <a:bodyPr>
            <a:noAutofit/>
          </a:bodyPr>
          <a:lstStyle/>
          <a:p>
            <a:pPr lvl="0"/>
            <a:r>
              <a:rPr lang="en-US" sz="2300" i="1" dirty="0">
                <a:solidFill>
                  <a:srgbClr val="002060"/>
                </a:solidFill>
              </a:rPr>
              <a:t>Principles to Actions </a:t>
            </a:r>
            <a:r>
              <a:rPr lang="en-US" sz="2300" dirty="0">
                <a:solidFill>
                  <a:srgbClr val="002060"/>
                </a:solidFill>
              </a:rPr>
              <a:t>Executive Summary </a:t>
            </a:r>
            <a:br>
              <a:rPr lang="en-US" sz="2300" dirty="0">
                <a:solidFill>
                  <a:srgbClr val="002060"/>
                </a:solidFill>
              </a:rPr>
            </a:br>
            <a:r>
              <a:rPr lang="en-US" sz="2300" dirty="0">
                <a:solidFill>
                  <a:srgbClr val="002060"/>
                </a:solidFill>
              </a:rPr>
              <a:t>(in English and Spanish)</a:t>
            </a:r>
          </a:p>
          <a:p>
            <a:pPr lvl="0"/>
            <a:r>
              <a:rPr lang="en-US" sz="2300" i="1" dirty="0">
                <a:solidFill>
                  <a:srgbClr val="002060"/>
                </a:solidFill>
              </a:rPr>
              <a:t>Principles to Actions </a:t>
            </a:r>
            <a:r>
              <a:rPr lang="en-US" sz="2300" dirty="0">
                <a:solidFill>
                  <a:srgbClr val="002060"/>
                </a:solidFill>
              </a:rPr>
              <a:t>overview presentation</a:t>
            </a:r>
          </a:p>
          <a:p>
            <a:pPr lvl="0"/>
            <a:r>
              <a:rPr lang="en-US" sz="2300" i="1" dirty="0">
                <a:solidFill>
                  <a:srgbClr val="002060"/>
                </a:solidFill>
              </a:rPr>
              <a:t>Principles to Actions </a:t>
            </a:r>
            <a:r>
              <a:rPr lang="en-US" sz="2300" dirty="0">
                <a:solidFill>
                  <a:srgbClr val="002060"/>
                </a:solidFill>
              </a:rPr>
              <a:t>professional development guide (Reflection Guide)</a:t>
            </a:r>
          </a:p>
          <a:p>
            <a:pPr lvl="0"/>
            <a:r>
              <a:rPr lang="en-US" sz="2300" dirty="0">
                <a:solidFill>
                  <a:srgbClr val="002060"/>
                </a:solidFill>
              </a:rPr>
              <a:t>Mathematics Teaching Practices presentations</a:t>
            </a:r>
          </a:p>
          <a:p>
            <a:pPr lvl="1"/>
            <a:r>
              <a:rPr lang="en-US" sz="2300" dirty="0">
                <a:solidFill>
                  <a:srgbClr val="002060"/>
                </a:solidFill>
              </a:rPr>
              <a:t>Elementary case, multiplication (Mr. Harris)</a:t>
            </a:r>
          </a:p>
          <a:p>
            <a:pPr lvl="1"/>
            <a:r>
              <a:rPr lang="en-US" sz="2300" dirty="0">
                <a:solidFill>
                  <a:srgbClr val="002060"/>
                </a:solidFill>
              </a:rPr>
              <a:t>Middle school case, proportional reasoning (Mr. Donnelly) (in English and Spanish)</a:t>
            </a:r>
          </a:p>
          <a:p>
            <a:pPr lvl="1"/>
            <a:r>
              <a:rPr lang="en-US" sz="2300" dirty="0">
                <a:solidFill>
                  <a:srgbClr val="002060"/>
                </a:solidFill>
              </a:rPr>
              <a:t>High school case, exponential functions (Ms. Culver)</a:t>
            </a:r>
          </a:p>
          <a:p>
            <a:pPr lvl="0"/>
            <a:r>
              <a:rPr lang="en-US" sz="2300" i="1" dirty="0">
                <a:solidFill>
                  <a:srgbClr val="002060"/>
                </a:solidFill>
              </a:rPr>
              <a:t>Principles to Actions </a:t>
            </a:r>
            <a:r>
              <a:rPr lang="en-US" sz="2300" dirty="0">
                <a:solidFill>
                  <a:srgbClr val="002060"/>
                </a:solidFill>
              </a:rPr>
              <a:t>Spanish </a:t>
            </a:r>
            <a:r>
              <a:rPr lang="en-US" sz="2300" dirty="0" smtClean="0">
                <a:solidFill>
                  <a:srgbClr val="002060"/>
                </a:solidFill>
              </a:rPr>
              <a:t>translation</a:t>
            </a:r>
            <a:endParaRPr lang="en-US" sz="2300" dirty="0">
              <a:solidFill>
                <a:srgbClr val="002060"/>
              </a:solidFill>
            </a:endParaRPr>
          </a:p>
        </p:txBody>
      </p:sp>
    </p:spTree>
    <p:extLst>
      <p:ext uri="{BB962C8B-B14F-4D97-AF65-F5344CB8AC3E}">
        <p14:creationId xmlns:p14="http://schemas.microsoft.com/office/powerpoint/2010/main" val="5086467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8" y="147255"/>
            <a:ext cx="7299435" cy="1143000"/>
          </a:xfrm>
        </p:spPr>
        <p:txBody>
          <a:bodyPr>
            <a:normAutofit fontScale="90000"/>
          </a:bodyPr>
          <a:lstStyle/>
          <a:p>
            <a:r>
              <a:rPr lang="en-US" sz="4000" dirty="0">
                <a:solidFill>
                  <a:srgbClr val="002060"/>
                </a:solidFill>
              </a:rPr>
              <a:t>http://www.nctm.org/PtAToolkit/</a:t>
            </a:r>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364" y="1255021"/>
            <a:ext cx="7062952" cy="4871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9165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450428" y="274638"/>
            <a:ext cx="7236372" cy="1143000"/>
          </a:xfrm>
        </p:spPr>
        <p:txBody>
          <a:bodyPr>
            <a:noAutofit/>
          </a:bodyPr>
          <a:lstStyle/>
          <a:p>
            <a:pPr algn="ctr" eaLnBrk="1" hangingPunct="1"/>
            <a:r>
              <a:rPr lang="en-US" sz="4000" b="1" dirty="0" smtClean="0">
                <a:solidFill>
                  <a:srgbClr val="002060"/>
                </a:solidFill>
                <a:ea typeface="ＭＳ Ｐゴシック" pitchFamily="34" charset="-128"/>
              </a:rPr>
              <a:t>NCTM Conferences</a:t>
            </a:r>
            <a:br>
              <a:rPr lang="en-US" sz="4000" b="1" dirty="0" smtClean="0">
                <a:solidFill>
                  <a:srgbClr val="002060"/>
                </a:solidFill>
                <a:ea typeface="ＭＳ Ｐゴシック" pitchFamily="34" charset="-128"/>
              </a:rPr>
            </a:br>
            <a:r>
              <a:rPr lang="en-US" sz="4000" b="1" dirty="0" smtClean="0">
                <a:solidFill>
                  <a:srgbClr val="002060"/>
                </a:solidFill>
                <a:ea typeface="ＭＳ Ｐゴシック" pitchFamily="34" charset="-128"/>
              </a:rPr>
              <a:t>www.nctm.org</a:t>
            </a:r>
          </a:p>
        </p:txBody>
      </p:sp>
      <p:sp>
        <p:nvSpPr>
          <p:cNvPr id="24580" name="Rectangle 3"/>
          <p:cNvSpPr>
            <a:spLocks noGrp="1" noChangeArrowheads="1"/>
          </p:cNvSpPr>
          <p:nvPr>
            <p:ph idx="1"/>
          </p:nvPr>
        </p:nvSpPr>
        <p:spPr>
          <a:xfrm>
            <a:off x="1351730" y="1618582"/>
            <a:ext cx="7362497" cy="4525963"/>
          </a:xfrm>
        </p:spPr>
        <p:txBody>
          <a:bodyPr>
            <a:normAutofit fontScale="92500" lnSpcReduction="10000"/>
          </a:bodyPr>
          <a:lstStyle/>
          <a:p>
            <a:pPr marL="457200" lvl="1" indent="0" eaLnBrk="1" hangingPunct="1">
              <a:spcBef>
                <a:spcPts val="0"/>
              </a:spcBef>
              <a:buNone/>
            </a:pPr>
            <a:endParaRPr lang="en-US" sz="1000" dirty="0">
              <a:ea typeface="ＭＳ Ｐゴシック" pitchFamily="34" charset="-128"/>
            </a:endParaRPr>
          </a:p>
          <a:p>
            <a:pPr marL="6350" lvl="1" indent="0" algn="ctr" eaLnBrk="1" hangingPunct="1">
              <a:spcBef>
                <a:spcPts val="0"/>
              </a:spcBef>
              <a:buNone/>
            </a:pPr>
            <a:r>
              <a:rPr lang="en-US" sz="3600" b="1" dirty="0" smtClean="0">
                <a:solidFill>
                  <a:srgbClr val="002060"/>
                </a:solidFill>
                <a:ea typeface="ＭＳ Ｐゴシック" pitchFamily="34" charset="-128"/>
              </a:rPr>
              <a:t>  2016 </a:t>
            </a:r>
            <a:r>
              <a:rPr lang="en-US" sz="3600" b="1" dirty="0">
                <a:solidFill>
                  <a:srgbClr val="002060"/>
                </a:solidFill>
                <a:ea typeface="ＭＳ Ｐゴシック" pitchFamily="34" charset="-128"/>
              </a:rPr>
              <a:t>Annual Meeting and </a:t>
            </a:r>
            <a:r>
              <a:rPr lang="en-US" sz="3600" b="1" dirty="0" smtClean="0">
                <a:solidFill>
                  <a:srgbClr val="002060"/>
                </a:solidFill>
                <a:ea typeface="ＭＳ Ｐゴシック" pitchFamily="34" charset="-128"/>
              </a:rPr>
              <a:t>Exposition</a:t>
            </a:r>
          </a:p>
          <a:p>
            <a:pPr marL="6350" lvl="1" indent="0">
              <a:spcBef>
                <a:spcPts val="600"/>
              </a:spcBef>
              <a:buNone/>
            </a:pPr>
            <a:r>
              <a:rPr lang="en-US" sz="3600" dirty="0">
                <a:solidFill>
                  <a:srgbClr val="002060"/>
                </a:solidFill>
                <a:ea typeface="ＭＳ Ｐゴシック" pitchFamily="34" charset="-128"/>
              </a:rPr>
              <a:t> </a:t>
            </a:r>
            <a:r>
              <a:rPr lang="en-US" sz="3600" dirty="0" smtClean="0">
                <a:solidFill>
                  <a:srgbClr val="002060"/>
                </a:solidFill>
                <a:ea typeface="ＭＳ Ｐゴシック" pitchFamily="34" charset="-128"/>
              </a:rPr>
              <a:t>     </a:t>
            </a:r>
            <a:endParaRPr lang="en-US" sz="3600" dirty="0">
              <a:solidFill>
                <a:srgbClr val="002060"/>
              </a:solidFill>
              <a:ea typeface="ＭＳ Ｐゴシック" pitchFamily="34" charset="-128"/>
            </a:endParaRPr>
          </a:p>
          <a:p>
            <a:pPr marL="6350" lvl="1" indent="0">
              <a:spcBef>
                <a:spcPts val="600"/>
              </a:spcBef>
              <a:buNone/>
            </a:pPr>
            <a:r>
              <a:rPr lang="en-US" sz="3600" dirty="0" smtClean="0">
                <a:solidFill>
                  <a:srgbClr val="002060"/>
                </a:solidFill>
                <a:ea typeface="ＭＳ Ｐゴシック" pitchFamily="34" charset="-128"/>
              </a:rPr>
              <a:t>	</a:t>
            </a:r>
          </a:p>
          <a:p>
            <a:pPr marL="6350" lvl="1" indent="0">
              <a:spcBef>
                <a:spcPts val="600"/>
              </a:spcBef>
              <a:buNone/>
            </a:pPr>
            <a:endParaRPr lang="en-US" sz="3600" dirty="0">
              <a:solidFill>
                <a:srgbClr val="002060"/>
              </a:solidFill>
              <a:ea typeface="ＭＳ Ｐゴシック" pitchFamily="34" charset="-128"/>
            </a:endParaRPr>
          </a:p>
          <a:p>
            <a:pPr marL="6350" lvl="1" indent="0">
              <a:spcBef>
                <a:spcPts val="600"/>
              </a:spcBef>
              <a:buNone/>
            </a:pPr>
            <a:endParaRPr lang="en-US" sz="3600" dirty="0" smtClean="0">
              <a:solidFill>
                <a:srgbClr val="002060"/>
              </a:solidFill>
              <a:ea typeface="ＭＳ Ｐゴシック" pitchFamily="34" charset="-128"/>
            </a:endParaRPr>
          </a:p>
          <a:p>
            <a:pPr marL="6350" lvl="1" indent="0">
              <a:spcBef>
                <a:spcPts val="600"/>
              </a:spcBef>
              <a:buNone/>
            </a:pPr>
            <a:endParaRPr lang="en-US" sz="3600" dirty="0" smtClean="0">
              <a:solidFill>
                <a:srgbClr val="002060"/>
              </a:solidFill>
              <a:ea typeface="ＭＳ Ｐゴシック" pitchFamily="34" charset="-128"/>
            </a:endParaRPr>
          </a:p>
          <a:p>
            <a:pPr marL="6350" lvl="1" indent="0" algn="ctr">
              <a:spcBef>
                <a:spcPts val="600"/>
              </a:spcBef>
              <a:buNone/>
            </a:pPr>
            <a:r>
              <a:rPr lang="en-US" sz="3600" dirty="0" smtClean="0">
                <a:solidFill>
                  <a:srgbClr val="002060"/>
                </a:solidFill>
                <a:ea typeface="ＭＳ Ｐゴシック" pitchFamily="34" charset="-128"/>
              </a:rPr>
              <a:t>April 13–16, 2016</a:t>
            </a:r>
            <a:endParaRPr lang="en-US" sz="3600" dirty="0">
              <a:solidFill>
                <a:srgbClr val="002060"/>
              </a:solidFill>
              <a:ea typeface="ＭＳ Ｐゴシック" pitchFamily="34" charset="-128"/>
            </a:endParaRPr>
          </a:p>
          <a:p>
            <a:pPr marL="6350" lvl="1" indent="0" algn="ctr">
              <a:spcBef>
                <a:spcPts val="600"/>
              </a:spcBef>
              <a:buNone/>
            </a:pPr>
            <a:r>
              <a:rPr lang="en-US" sz="3600" dirty="0" smtClean="0">
                <a:solidFill>
                  <a:srgbClr val="002060"/>
                </a:solidFill>
                <a:ea typeface="ＭＳ Ｐゴシック" pitchFamily="34" charset="-128"/>
              </a:rPr>
              <a:t>San Francisco</a:t>
            </a:r>
            <a:endParaRPr lang="en-US" sz="3600" b="1" dirty="0" smtClean="0">
              <a:solidFill>
                <a:srgbClr val="002060"/>
              </a:solidFill>
              <a:ea typeface="ＭＳ Ｐゴシック" pitchFamily="34" charset="-128"/>
            </a:endParaRPr>
          </a:p>
        </p:txBody>
      </p:sp>
      <p:sp>
        <p:nvSpPr>
          <p:cNvPr id="24581" name="Text Box 5"/>
          <p:cNvSpPr txBox="1">
            <a:spLocks noChangeArrowheads="1"/>
          </p:cNvSpPr>
          <p:nvPr/>
        </p:nvSpPr>
        <p:spPr bwMode="auto">
          <a:xfrm>
            <a:off x="39465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dirty="0"/>
          </a:p>
        </p:txBody>
      </p:sp>
      <p:cxnSp>
        <p:nvCxnSpPr>
          <p:cNvPr id="7" name="Straight Connector 6"/>
          <p:cNvCxnSpPr/>
          <p:nvPr/>
        </p:nvCxnSpPr>
        <p:spPr>
          <a:xfrm>
            <a:off x="950036" y="1444306"/>
            <a:ext cx="7862888" cy="0"/>
          </a:xfrm>
          <a:prstGeom prst="line">
            <a:avLst/>
          </a:prstGeom>
          <a:ln w="50800">
            <a:solidFill>
              <a:srgbClr val="002060"/>
            </a:solidFill>
          </a:ln>
        </p:spPr>
        <p:style>
          <a:lnRef idx="3">
            <a:schemeClr val="accent1"/>
          </a:lnRef>
          <a:fillRef idx="0">
            <a:schemeClr val="accent1"/>
          </a:fillRef>
          <a:effectRef idx="2">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3225" y="2444665"/>
            <a:ext cx="3639509" cy="203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88212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480" y="152400"/>
            <a:ext cx="7513320" cy="1143000"/>
          </a:xfrm>
        </p:spPr>
        <p:txBody>
          <a:bodyPr>
            <a:normAutofit fontScale="90000"/>
          </a:bodyPr>
          <a:lstStyle/>
          <a:p>
            <a:r>
              <a:rPr lang="en-US" sz="3200" b="1" i="1" dirty="0" smtClean="0"/>
              <a:t>Principles to Actions </a:t>
            </a:r>
            <a:br>
              <a:rPr lang="en-US" sz="3200" b="1" i="1" dirty="0" smtClean="0"/>
            </a:br>
            <a:r>
              <a:rPr lang="en-US" sz="3200" b="1" dirty="0" smtClean="0"/>
              <a:t>Effective Teaching Practices Toolkit</a:t>
            </a:r>
            <a:br>
              <a:rPr lang="en-US" sz="3200" b="1" dirty="0" smtClean="0"/>
            </a:br>
            <a:r>
              <a:rPr lang="en-US" sz="3200" b="1" dirty="0" smtClean="0"/>
              <a:t>High School</a:t>
            </a:r>
            <a:endParaRPr lang="en-US" sz="3200" b="1" dirty="0"/>
          </a:p>
        </p:txBody>
      </p:sp>
      <p:sp>
        <p:nvSpPr>
          <p:cNvPr id="4" name="Content Placeholder 3"/>
          <p:cNvSpPr>
            <a:spLocks noGrp="1"/>
          </p:cNvSpPr>
          <p:nvPr>
            <p:ph idx="1"/>
          </p:nvPr>
        </p:nvSpPr>
        <p:spPr/>
        <p:txBody>
          <a:bodyPr/>
          <a:lstStyle/>
          <a:p>
            <a:endParaRPr lang="en-US" dirty="0"/>
          </a:p>
        </p:txBody>
      </p:sp>
      <p:pic>
        <p:nvPicPr>
          <p:cNvPr id="3" name="Picture 2"/>
          <p:cNvPicPr>
            <a:picLocks noChangeAspect="1"/>
          </p:cNvPicPr>
          <p:nvPr/>
        </p:nvPicPr>
        <p:blipFill>
          <a:blip r:embed="rId2"/>
          <a:stretch>
            <a:fillRect/>
          </a:stretch>
        </p:blipFill>
        <p:spPr>
          <a:xfrm>
            <a:off x="1022029" y="1447800"/>
            <a:ext cx="7826666" cy="4114800"/>
          </a:xfrm>
          <a:prstGeom prst="rect">
            <a:avLst/>
          </a:prstGeom>
        </p:spPr>
      </p:pic>
    </p:spTree>
    <p:extLst>
      <p:ext uri="{BB962C8B-B14F-4D97-AF65-F5344CB8AC3E}">
        <p14:creationId xmlns:p14="http://schemas.microsoft.com/office/powerpoint/2010/main" val="29812151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198" y="1735740"/>
            <a:ext cx="1282996"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4"/>
          <a:stretch>
            <a:fillRect/>
          </a:stretch>
        </p:blipFill>
        <p:spPr>
          <a:xfrm>
            <a:off x="2198009" y="2219766"/>
            <a:ext cx="1289794" cy="1828800"/>
          </a:xfrm>
          <a:prstGeom prst="rect">
            <a:avLst/>
          </a:prstGeom>
        </p:spPr>
      </p:pic>
      <p:sp>
        <p:nvSpPr>
          <p:cNvPr id="6146" name="Rectangle 2"/>
          <p:cNvSpPr>
            <a:spLocks noGrp="1" noChangeArrowheads="1"/>
          </p:cNvSpPr>
          <p:nvPr>
            <p:ph type="title"/>
          </p:nvPr>
        </p:nvSpPr>
        <p:spPr/>
        <p:txBody>
          <a:bodyPr/>
          <a:lstStyle/>
          <a:p>
            <a:pPr eaLnBrk="1" hangingPunct="1"/>
            <a:r>
              <a:rPr lang="en-US" sz="4000" b="1" dirty="0" smtClean="0">
                <a:solidFill>
                  <a:srgbClr val="002060"/>
                </a:solidFill>
              </a:rPr>
              <a:t>Collaborative Team Tools</a:t>
            </a:r>
          </a:p>
        </p:txBody>
      </p:sp>
      <p:sp>
        <p:nvSpPr>
          <p:cNvPr id="94211" name="Rectangle 3"/>
          <p:cNvSpPr>
            <a:spLocks noGrp="1" noChangeArrowheads="1"/>
          </p:cNvSpPr>
          <p:nvPr>
            <p:ph idx="1"/>
          </p:nvPr>
        </p:nvSpPr>
        <p:spPr/>
        <p:txBody>
          <a:bodyPr/>
          <a:lstStyle/>
          <a:p>
            <a:pPr eaLnBrk="1" hangingPunct="1">
              <a:defRPr/>
            </a:pPr>
            <a:endParaRPr lang="en-US" dirty="0" smtClean="0"/>
          </a:p>
          <a:p>
            <a:pPr eaLnBrk="1" hangingPunct="1">
              <a:defRPr/>
            </a:pPr>
            <a:endParaRPr lang="en-US" dirty="0"/>
          </a:p>
          <a:p>
            <a:pPr eaLnBrk="1" hangingPunct="1">
              <a:defRPr/>
            </a:pPr>
            <a:endParaRPr lang="en-US" dirty="0" smtClean="0"/>
          </a:p>
          <a:p>
            <a:pPr eaLnBrk="1" hangingPunct="1">
              <a:defRPr/>
            </a:pPr>
            <a:endParaRPr lang="en-US" dirty="0"/>
          </a:p>
          <a:p>
            <a:pPr eaLnBrk="1" hangingPunct="1">
              <a:defRPr/>
            </a:pPr>
            <a:endParaRPr lang="en-US" dirty="0" smtClean="0"/>
          </a:p>
          <a:p>
            <a:pPr eaLnBrk="1" hangingPunct="1">
              <a:defRPr/>
            </a:pPr>
            <a:endParaRPr lang="en-US" dirty="0"/>
          </a:p>
          <a:p>
            <a:pPr eaLnBrk="1" hangingPunct="1">
              <a:defRPr/>
            </a:pPr>
            <a:endParaRPr lang="en-US" dirty="0" smtClean="0"/>
          </a:p>
          <a:p>
            <a:pPr marL="0" indent="0" algn="ctr" eaLnBrk="1" hangingPunct="1">
              <a:buFontTx/>
              <a:buNone/>
              <a:defRPr/>
            </a:pPr>
            <a:endParaRPr lang="en-US" dirty="0" smtClean="0"/>
          </a:p>
        </p:txBody>
      </p:sp>
      <p:sp>
        <p:nvSpPr>
          <p:cNvPr id="2" name="TextBox 1"/>
          <p:cNvSpPr txBox="1"/>
          <p:nvPr/>
        </p:nvSpPr>
        <p:spPr>
          <a:xfrm>
            <a:off x="3545360" y="5788966"/>
            <a:ext cx="2826864" cy="461665"/>
          </a:xfrm>
          <a:prstGeom prst="rect">
            <a:avLst/>
          </a:prstGeom>
          <a:noFill/>
        </p:spPr>
        <p:txBody>
          <a:bodyPr wrap="none" rtlCol="0">
            <a:spAutoFit/>
          </a:bodyPr>
          <a:lstStyle/>
          <a:p>
            <a:pPr algn="ctr"/>
            <a:r>
              <a:rPr lang="en-US" sz="2400" dirty="0" smtClean="0"/>
              <a:t>Available at nctm.org</a:t>
            </a:r>
            <a:endParaRPr lang="en-US" sz="2400" dirty="0"/>
          </a:p>
        </p:txBody>
      </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409" y="2554014"/>
            <a:ext cx="127261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4892" y="2998076"/>
            <a:ext cx="1253670" cy="182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2612" y="3468414"/>
            <a:ext cx="1419225" cy="1866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8035" y="3800475"/>
            <a:ext cx="1428750" cy="1847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0499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9350" y="1184275"/>
            <a:ext cx="7810500" cy="1470025"/>
          </a:xfrm>
        </p:spPr>
        <p:txBody>
          <a:bodyPr>
            <a:normAutofit/>
          </a:bodyPr>
          <a:lstStyle/>
          <a:p>
            <a:r>
              <a:rPr lang="en-US" sz="6600" dirty="0" smtClean="0">
                <a:solidFill>
                  <a:srgbClr val="002060"/>
                </a:solidFill>
              </a:rPr>
              <a:t>Thank You!</a:t>
            </a:r>
            <a:endParaRPr lang="en-US" sz="6600" dirty="0">
              <a:solidFill>
                <a:srgbClr val="002060"/>
              </a:solidFill>
            </a:endParaRPr>
          </a:p>
        </p:txBody>
      </p:sp>
      <p:sp>
        <p:nvSpPr>
          <p:cNvPr id="3" name="Subtitle 2"/>
          <p:cNvSpPr>
            <a:spLocks noGrp="1"/>
          </p:cNvSpPr>
          <p:nvPr>
            <p:ph type="subTitle" idx="1"/>
          </p:nvPr>
        </p:nvSpPr>
        <p:spPr>
          <a:xfrm>
            <a:off x="1149350" y="3009900"/>
            <a:ext cx="7258050" cy="1752600"/>
          </a:xfrm>
        </p:spPr>
        <p:txBody>
          <a:bodyPr>
            <a:normAutofit fontScale="92500" lnSpcReduction="20000"/>
          </a:bodyPr>
          <a:lstStyle/>
          <a:p>
            <a:r>
              <a:rPr lang="en-US" sz="4000" dirty="0" smtClean="0">
                <a:solidFill>
                  <a:srgbClr val="002060"/>
                </a:solidFill>
              </a:rPr>
              <a:t>Diane Briars</a:t>
            </a:r>
          </a:p>
          <a:p>
            <a:r>
              <a:rPr lang="en-US" sz="4000" dirty="0" smtClean="0">
                <a:solidFill>
                  <a:srgbClr val="002060"/>
                </a:solidFill>
                <a:hlinkClick r:id="rId3"/>
              </a:rPr>
              <a:t>dbriars@nctm.org</a:t>
            </a:r>
            <a:endParaRPr lang="en-US" sz="4000" dirty="0" smtClean="0">
              <a:solidFill>
                <a:srgbClr val="002060"/>
              </a:solidFill>
            </a:endParaRPr>
          </a:p>
          <a:p>
            <a:r>
              <a:rPr lang="en-US" sz="4000" dirty="0">
                <a:solidFill>
                  <a:srgbClr val="0000FF"/>
                </a:solidFill>
              </a:rPr>
              <a:t>n</a:t>
            </a:r>
            <a:r>
              <a:rPr lang="en-US" sz="4000" dirty="0" smtClean="0">
                <a:solidFill>
                  <a:srgbClr val="0000FF"/>
                </a:solidFill>
              </a:rPr>
              <a:t>ctm.org/briars</a:t>
            </a:r>
            <a:endParaRPr lang="en-US" sz="4000" dirty="0">
              <a:solidFill>
                <a:srgbClr val="0000FF"/>
              </a:solidFill>
            </a:endParaRPr>
          </a:p>
        </p:txBody>
      </p:sp>
    </p:spTree>
    <p:extLst>
      <p:ext uri="{BB962C8B-B14F-4D97-AF65-F5344CB8AC3E}">
        <p14:creationId xmlns:p14="http://schemas.microsoft.com/office/powerpoint/2010/main" val="3745518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261241" y="152400"/>
            <a:ext cx="7325261" cy="1143000"/>
          </a:xfrm>
        </p:spPr>
        <p:txBody>
          <a:bodyPr>
            <a:noAutofit/>
          </a:bodyPr>
          <a:lstStyle/>
          <a:p>
            <a:pPr algn="ctr" eaLnBrk="1" hangingPunct="1"/>
            <a:r>
              <a:rPr lang="en-US" sz="3200" b="1" dirty="0" smtClean="0">
                <a:solidFill>
                  <a:srgbClr val="002060"/>
                </a:solidFill>
                <a:ea typeface="ＭＳ Ｐゴシック" pitchFamily="34" charset="-128"/>
              </a:rPr>
              <a:t>NCTM Interactive Institutes</a:t>
            </a:r>
            <a:br>
              <a:rPr lang="en-US" sz="3200" b="1" dirty="0" smtClean="0">
                <a:solidFill>
                  <a:srgbClr val="002060"/>
                </a:solidFill>
                <a:ea typeface="ＭＳ Ｐゴシック" pitchFamily="34" charset="-128"/>
              </a:rPr>
            </a:br>
            <a:r>
              <a:rPr lang="en-US" sz="3200" b="1" dirty="0" smtClean="0">
                <a:solidFill>
                  <a:srgbClr val="002060"/>
                </a:solidFill>
                <a:ea typeface="ＭＳ Ｐゴシック" pitchFamily="34" charset="-128"/>
              </a:rPr>
              <a:t>www.nctm.org</a:t>
            </a:r>
          </a:p>
        </p:txBody>
      </p:sp>
      <p:sp>
        <p:nvSpPr>
          <p:cNvPr id="5" name="Content Placeholder 4"/>
          <p:cNvSpPr>
            <a:spLocks noGrp="1"/>
          </p:cNvSpPr>
          <p:nvPr>
            <p:ph sz="half" idx="2"/>
          </p:nvPr>
        </p:nvSpPr>
        <p:spPr>
          <a:xfrm>
            <a:off x="1094060" y="1511016"/>
            <a:ext cx="7695707" cy="4525963"/>
          </a:xfrm>
        </p:spPr>
        <p:txBody>
          <a:bodyPr>
            <a:noAutofit/>
          </a:bodyPr>
          <a:lstStyle/>
          <a:p>
            <a:pPr marL="0" indent="0" algn="ctr">
              <a:spcBef>
                <a:spcPts val="1200"/>
              </a:spcBef>
              <a:buNone/>
            </a:pPr>
            <a:r>
              <a:rPr lang="en-US" sz="2700" b="1" i="1" dirty="0" smtClean="0">
                <a:solidFill>
                  <a:srgbClr val="002060"/>
                </a:solidFill>
              </a:rPr>
              <a:t>Engaging </a:t>
            </a:r>
            <a:r>
              <a:rPr lang="en-US" sz="2700" b="1" i="1" dirty="0">
                <a:solidFill>
                  <a:srgbClr val="002060"/>
                </a:solidFill>
              </a:rPr>
              <a:t>Students in Learning: Mathematical </a:t>
            </a:r>
            <a:r>
              <a:rPr lang="en-US" sz="2700" b="1" i="1" dirty="0" smtClean="0">
                <a:solidFill>
                  <a:srgbClr val="002060"/>
                </a:solidFill>
              </a:rPr>
              <a:t>Practices, </a:t>
            </a:r>
            <a:r>
              <a:rPr lang="en-US" sz="2700" b="1" dirty="0" smtClean="0">
                <a:solidFill>
                  <a:srgbClr val="002060"/>
                </a:solidFill>
              </a:rPr>
              <a:t>Grades K-8</a:t>
            </a:r>
            <a:r>
              <a:rPr lang="en-US" sz="2700" b="1" i="1" dirty="0" smtClean="0">
                <a:solidFill>
                  <a:srgbClr val="002060"/>
                </a:solidFill>
              </a:rPr>
              <a:t/>
            </a:r>
            <a:br>
              <a:rPr lang="en-US" sz="2700" b="1" i="1" dirty="0" smtClean="0">
                <a:solidFill>
                  <a:srgbClr val="002060"/>
                </a:solidFill>
              </a:rPr>
            </a:br>
            <a:r>
              <a:rPr lang="en-US" sz="2700" dirty="0" smtClean="0">
                <a:solidFill>
                  <a:srgbClr val="002060"/>
                </a:solidFill>
              </a:rPr>
              <a:t>July </a:t>
            </a:r>
            <a:r>
              <a:rPr lang="en-US" sz="2700" dirty="0">
                <a:solidFill>
                  <a:srgbClr val="002060"/>
                </a:solidFill>
              </a:rPr>
              <a:t>11 – July </a:t>
            </a:r>
            <a:r>
              <a:rPr lang="en-US" sz="2700" dirty="0" smtClean="0">
                <a:solidFill>
                  <a:srgbClr val="002060"/>
                </a:solidFill>
              </a:rPr>
              <a:t>13, 2016, Atlanta, GA</a:t>
            </a:r>
            <a:endParaRPr lang="en-US" sz="2700" i="1" dirty="0" smtClean="0">
              <a:solidFill>
                <a:srgbClr val="002060"/>
              </a:solidFill>
            </a:endParaRPr>
          </a:p>
          <a:p>
            <a:pPr marL="0" indent="0" algn="ctr">
              <a:spcBef>
                <a:spcPts val="1200"/>
              </a:spcBef>
              <a:buNone/>
            </a:pPr>
            <a:r>
              <a:rPr lang="en-US" sz="2700" b="1" i="1" dirty="0" smtClean="0">
                <a:solidFill>
                  <a:srgbClr val="002060"/>
                </a:solidFill>
              </a:rPr>
              <a:t>Engaging Students in Learning: Mathematical Practices and Process Standards, </a:t>
            </a:r>
            <a:r>
              <a:rPr lang="en-US" sz="2700" b="1" dirty="0" smtClean="0">
                <a:solidFill>
                  <a:srgbClr val="002060"/>
                </a:solidFill>
              </a:rPr>
              <a:t>High School</a:t>
            </a:r>
            <a:r>
              <a:rPr lang="en-US" sz="2700" dirty="0" smtClean="0">
                <a:solidFill>
                  <a:srgbClr val="002060"/>
                </a:solidFill>
              </a:rPr>
              <a:t/>
            </a:r>
            <a:br>
              <a:rPr lang="en-US" sz="2700" dirty="0" smtClean="0">
                <a:solidFill>
                  <a:srgbClr val="002060"/>
                </a:solidFill>
              </a:rPr>
            </a:br>
            <a:r>
              <a:rPr lang="en-US" sz="2700" dirty="0" smtClean="0">
                <a:solidFill>
                  <a:srgbClr val="002060"/>
                </a:solidFill>
              </a:rPr>
              <a:t>July </a:t>
            </a:r>
            <a:r>
              <a:rPr lang="en-US" sz="2700" dirty="0">
                <a:solidFill>
                  <a:srgbClr val="002060"/>
                </a:solidFill>
              </a:rPr>
              <a:t>14 – </a:t>
            </a:r>
            <a:r>
              <a:rPr lang="en-US" sz="2700" dirty="0" smtClean="0">
                <a:solidFill>
                  <a:srgbClr val="002060"/>
                </a:solidFill>
              </a:rPr>
              <a:t>July 16, 2016, Atlanta, GA</a:t>
            </a:r>
          </a:p>
          <a:p>
            <a:pPr marL="0" indent="0" algn="ctr">
              <a:spcBef>
                <a:spcPts val="1200"/>
              </a:spcBef>
              <a:buNone/>
            </a:pPr>
            <a:r>
              <a:rPr lang="en-US" sz="2700" b="1" dirty="0">
                <a:solidFill>
                  <a:srgbClr val="002060"/>
                </a:solidFill>
              </a:rPr>
              <a:t>Algebra Readiness Institute, Grades 6-8</a:t>
            </a:r>
            <a:br>
              <a:rPr lang="en-US" sz="2700" b="1" dirty="0">
                <a:solidFill>
                  <a:srgbClr val="002060"/>
                </a:solidFill>
              </a:rPr>
            </a:br>
            <a:r>
              <a:rPr lang="en-US" sz="2700" dirty="0">
                <a:solidFill>
                  <a:srgbClr val="002060"/>
                </a:solidFill>
              </a:rPr>
              <a:t>July 18-20, 2016, Denver, CO</a:t>
            </a:r>
          </a:p>
          <a:p>
            <a:pPr marL="0" indent="0" algn="ctr">
              <a:spcBef>
                <a:spcPts val="1200"/>
              </a:spcBef>
              <a:buNone/>
            </a:pPr>
            <a:r>
              <a:rPr lang="en-US" sz="2700" b="1" dirty="0" smtClean="0">
                <a:solidFill>
                  <a:srgbClr val="002060"/>
                </a:solidFill>
              </a:rPr>
              <a:t>Number and Operations Institute,  Grades Pk-5</a:t>
            </a:r>
            <a:r>
              <a:rPr lang="en-US" sz="2700" dirty="0" smtClean="0">
                <a:solidFill>
                  <a:srgbClr val="002060"/>
                </a:solidFill>
              </a:rPr>
              <a:t/>
            </a:r>
            <a:br>
              <a:rPr lang="en-US" sz="2700" dirty="0" smtClean="0">
                <a:solidFill>
                  <a:srgbClr val="002060"/>
                </a:solidFill>
              </a:rPr>
            </a:br>
            <a:r>
              <a:rPr lang="en-US" sz="2700" dirty="0" smtClean="0">
                <a:solidFill>
                  <a:srgbClr val="002060"/>
                </a:solidFill>
              </a:rPr>
              <a:t>July 21-23, 2016, Denver CO</a:t>
            </a:r>
            <a:endParaRPr lang="en-US" sz="2700" dirty="0">
              <a:solidFill>
                <a:srgbClr val="002060"/>
              </a:solidFill>
            </a:endParaRPr>
          </a:p>
          <a:p>
            <a:pPr marL="0" indent="0" algn="ctr">
              <a:spcBef>
                <a:spcPts val="1200"/>
              </a:spcBef>
              <a:buNone/>
            </a:pPr>
            <a:endParaRPr lang="en-US" dirty="0" smtClean="0">
              <a:solidFill>
                <a:srgbClr val="002060"/>
              </a:solidFill>
            </a:endParaRPr>
          </a:p>
        </p:txBody>
      </p:sp>
      <p:sp>
        <p:nvSpPr>
          <p:cNvPr id="24581" name="Text Box 5"/>
          <p:cNvSpPr txBox="1">
            <a:spLocks noChangeArrowheads="1"/>
          </p:cNvSpPr>
          <p:nvPr/>
        </p:nvSpPr>
        <p:spPr bwMode="auto">
          <a:xfrm>
            <a:off x="39465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dirty="0"/>
          </a:p>
        </p:txBody>
      </p:sp>
      <p:cxnSp>
        <p:nvCxnSpPr>
          <p:cNvPr id="8" name="Straight Connector 7"/>
          <p:cNvCxnSpPr/>
          <p:nvPr/>
        </p:nvCxnSpPr>
        <p:spPr>
          <a:xfrm>
            <a:off x="1094060" y="1335206"/>
            <a:ext cx="7862888" cy="0"/>
          </a:xfrm>
          <a:prstGeom prst="line">
            <a:avLst/>
          </a:prstGeom>
          <a:ln w="50800">
            <a:solidFill>
              <a:srgbClr val="00206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806891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292772" y="152400"/>
            <a:ext cx="7293730" cy="1143000"/>
          </a:xfrm>
        </p:spPr>
        <p:txBody>
          <a:bodyPr>
            <a:noAutofit/>
          </a:bodyPr>
          <a:lstStyle/>
          <a:p>
            <a:pPr algn="ctr" eaLnBrk="1" hangingPunct="1"/>
            <a:r>
              <a:rPr lang="en-US" sz="4000" b="1" dirty="0" smtClean="0">
                <a:solidFill>
                  <a:srgbClr val="002060"/>
                </a:solidFill>
                <a:ea typeface="ＭＳ Ｐゴシック" pitchFamily="34" charset="-128"/>
              </a:rPr>
              <a:t>NCTM Regional Conferences</a:t>
            </a:r>
            <a:br>
              <a:rPr lang="en-US" sz="4000" b="1" dirty="0" smtClean="0">
                <a:solidFill>
                  <a:srgbClr val="002060"/>
                </a:solidFill>
                <a:ea typeface="ＭＳ Ｐゴシック" pitchFamily="34" charset="-128"/>
              </a:rPr>
            </a:br>
            <a:r>
              <a:rPr lang="en-US" sz="4000" b="1" dirty="0" smtClean="0">
                <a:solidFill>
                  <a:srgbClr val="002060"/>
                </a:solidFill>
                <a:ea typeface="ＭＳ Ｐゴシック" pitchFamily="34" charset="-128"/>
              </a:rPr>
              <a:t>www.nctm.org</a:t>
            </a:r>
          </a:p>
        </p:txBody>
      </p:sp>
      <p:sp>
        <p:nvSpPr>
          <p:cNvPr id="5" name="Content Placeholder 4"/>
          <p:cNvSpPr>
            <a:spLocks noGrp="1"/>
          </p:cNvSpPr>
          <p:nvPr>
            <p:ph sz="half" idx="2"/>
          </p:nvPr>
        </p:nvSpPr>
        <p:spPr>
          <a:xfrm>
            <a:off x="1431991" y="1973262"/>
            <a:ext cx="7277669" cy="4525963"/>
          </a:xfrm>
        </p:spPr>
        <p:txBody>
          <a:bodyPr>
            <a:normAutofit/>
          </a:bodyPr>
          <a:lstStyle/>
          <a:p>
            <a:r>
              <a:rPr lang="en-US" sz="3600" dirty="0" smtClean="0"/>
              <a:t>Phoenix</a:t>
            </a:r>
            <a:br>
              <a:rPr lang="en-US" sz="3600" dirty="0" smtClean="0"/>
            </a:br>
            <a:r>
              <a:rPr lang="en-US" sz="3600" dirty="0" smtClean="0"/>
              <a:t>October 26–28, 2016</a:t>
            </a:r>
            <a:r>
              <a:rPr lang="en-US" sz="3600" dirty="0"/>
              <a:t>   </a:t>
            </a:r>
            <a:br>
              <a:rPr lang="en-US" sz="3600" dirty="0"/>
            </a:br>
            <a:endParaRPr lang="en-US" sz="3600" dirty="0"/>
          </a:p>
          <a:p>
            <a:r>
              <a:rPr lang="en-US" sz="3600" dirty="0" smtClean="0"/>
              <a:t>Philadelphia, PA</a:t>
            </a:r>
            <a:br>
              <a:rPr lang="en-US" sz="3600" dirty="0" smtClean="0"/>
            </a:br>
            <a:r>
              <a:rPr lang="en-US" sz="3600" dirty="0" smtClean="0"/>
              <a:t>October </a:t>
            </a:r>
            <a:r>
              <a:rPr lang="en-US" sz="3600" dirty="0"/>
              <a:t>31–November </a:t>
            </a:r>
            <a:r>
              <a:rPr lang="en-US" sz="3600" dirty="0" smtClean="0"/>
              <a:t>2, 2016</a:t>
            </a:r>
            <a:r>
              <a:rPr lang="en-US" sz="3600" dirty="0"/>
              <a:t> </a:t>
            </a:r>
            <a:br>
              <a:rPr lang="en-US" sz="3600" dirty="0"/>
            </a:br>
            <a:r>
              <a:rPr lang="en-US" sz="3600" dirty="0"/>
              <a:t/>
            </a:r>
            <a:br>
              <a:rPr lang="en-US" sz="3600" dirty="0"/>
            </a:br>
            <a:endParaRPr lang="en-US" sz="3600" dirty="0" smtClean="0">
              <a:solidFill>
                <a:srgbClr val="002060"/>
              </a:solidFill>
            </a:endParaRPr>
          </a:p>
        </p:txBody>
      </p:sp>
      <p:sp>
        <p:nvSpPr>
          <p:cNvPr id="24581" name="Text Box 5"/>
          <p:cNvSpPr txBox="1">
            <a:spLocks noChangeArrowheads="1"/>
          </p:cNvSpPr>
          <p:nvPr/>
        </p:nvSpPr>
        <p:spPr bwMode="auto">
          <a:xfrm>
            <a:off x="39465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dirty="0"/>
          </a:p>
        </p:txBody>
      </p:sp>
      <p:cxnSp>
        <p:nvCxnSpPr>
          <p:cNvPr id="4" name="Straight Connector 3"/>
          <p:cNvCxnSpPr/>
          <p:nvPr/>
        </p:nvCxnSpPr>
        <p:spPr>
          <a:xfrm>
            <a:off x="1052512" y="1335206"/>
            <a:ext cx="7862888" cy="0"/>
          </a:xfrm>
          <a:prstGeom prst="line">
            <a:avLst/>
          </a:prstGeom>
          <a:ln w="50800">
            <a:solidFill>
              <a:srgbClr val="00206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7609784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292772" y="152400"/>
            <a:ext cx="7293730" cy="1143000"/>
          </a:xfrm>
        </p:spPr>
        <p:txBody>
          <a:bodyPr>
            <a:noAutofit/>
          </a:bodyPr>
          <a:lstStyle/>
          <a:p>
            <a:r>
              <a:rPr lang="en-US" sz="4000" b="1" dirty="0" smtClean="0">
                <a:solidFill>
                  <a:srgbClr val="002060"/>
                </a:solidFill>
                <a:ea typeface="ＭＳ Ｐゴシック" pitchFamily="34" charset="-128"/>
              </a:rPr>
              <a:t>NCTM Innov8</a:t>
            </a:r>
            <a:r>
              <a:rPr lang="en-US" sz="4000" dirty="0"/>
              <a:t> </a:t>
            </a:r>
            <a:r>
              <a:rPr lang="en-US" sz="4000" dirty="0" smtClean="0"/>
              <a:t/>
            </a:r>
            <a:br>
              <a:rPr lang="en-US" sz="4000" dirty="0" smtClean="0"/>
            </a:br>
            <a:r>
              <a:rPr lang="en-US" sz="2800" dirty="0" smtClean="0">
                <a:solidFill>
                  <a:srgbClr val="002060"/>
                </a:solidFill>
              </a:rPr>
              <a:t>November </a:t>
            </a:r>
            <a:r>
              <a:rPr lang="en-US" sz="2800" dirty="0">
                <a:solidFill>
                  <a:srgbClr val="002060"/>
                </a:solidFill>
              </a:rPr>
              <a:t>16-18, </a:t>
            </a:r>
            <a:r>
              <a:rPr lang="en-US" sz="2800" dirty="0" smtClean="0">
                <a:solidFill>
                  <a:srgbClr val="002060"/>
                </a:solidFill>
              </a:rPr>
              <a:t>2016, St</a:t>
            </a:r>
            <a:r>
              <a:rPr lang="en-US" sz="2800" dirty="0">
                <a:solidFill>
                  <a:srgbClr val="002060"/>
                </a:solidFill>
              </a:rPr>
              <a:t>. </a:t>
            </a:r>
            <a:r>
              <a:rPr lang="en-US" sz="2800" dirty="0" smtClean="0">
                <a:solidFill>
                  <a:srgbClr val="002060"/>
                </a:solidFill>
              </a:rPr>
              <a:t>Louis</a:t>
            </a:r>
            <a:endParaRPr lang="en-US" sz="3600" b="1" dirty="0" smtClean="0">
              <a:solidFill>
                <a:srgbClr val="002060"/>
              </a:solidFill>
              <a:ea typeface="ＭＳ Ｐゴシック" pitchFamily="34" charset="-128"/>
            </a:endParaRPr>
          </a:p>
        </p:txBody>
      </p:sp>
      <p:sp>
        <p:nvSpPr>
          <p:cNvPr id="5" name="Content Placeholder 4"/>
          <p:cNvSpPr>
            <a:spLocks noGrp="1"/>
          </p:cNvSpPr>
          <p:nvPr>
            <p:ph sz="half" idx="2"/>
          </p:nvPr>
        </p:nvSpPr>
        <p:spPr>
          <a:xfrm>
            <a:off x="1118287" y="1476547"/>
            <a:ext cx="7797114" cy="5029028"/>
          </a:xfrm>
        </p:spPr>
        <p:txBody>
          <a:bodyPr>
            <a:normAutofit fontScale="25000" lnSpcReduction="20000"/>
          </a:bodyPr>
          <a:lstStyle/>
          <a:p>
            <a:pPr marL="0" indent="0" algn="ctr">
              <a:buNone/>
            </a:pPr>
            <a:r>
              <a:rPr lang="en-US" sz="11200" b="1" dirty="0">
                <a:solidFill>
                  <a:srgbClr val="002060"/>
                </a:solidFill>
              </a:rPr>
              <a:t>“Engaging the Struggling Learner”</a:t>
            </a:r>
            <a:r>
              <a:rPr lang="en-US" sz="8000" dirty="0">
                <a:solidFill>
                  <a:srgbClr val="002060"/>
                </a:solidFill>
              </a:rPr>
              <a:t/>
            </a:r>
            <a:br>
              <a:rPr lang="en-US" sz="8000" dirty="0">
                <a:solidFill>
                  <a:srgbClr val="002060"/>
                </a:solidFill>
              </a:rPr>
            </a:br>
            <a:endParaRPr lang="en-US" sz="8000" dirty="0">
              <a:solidFill>
                <a:srgbClr val="002060"/>
              </a:solidFill>
            </a:endParaRPr>
          </a:p>
          <a:p>
            <a:pPr marL="0" indent="0">
              <a:buNone/>
            </a:pPr>
            <a:r>
              <a:rPr lang="en-US" sz="8000" b="1" dirty="0">
                <a:solidFill>
                  <a:srgbClr val="002060"/>
                </a:solidFill>
              </a:rPr>
              <a:t>Community. Collaboration. Solutions.</a:t>
            </a:r>
            <a:endParaRPr lang="en-US" sz="8000" dirty="0">
              <a:solidFill>
                <a:srgbClr val="002060"/>
              </a:solidFill>
            </a:endParaRPr>
          </a:p>
          <a:p>
            <a:pPr marL="0" indent="0">
              <a:buNone/>
            </a:pPr>
            <a:r>
              <a:rPr lang="en-US" sz="8000" dirty="0">
                <a:solidFill>
                  <a:srgbClr val="002060"/>
                </a:solidFill>
              </a:rPr>
              <a:t>Bring your team and engage in a </a:t>
            </a:r>
            <a:r>
              <a:rPr lang="en-US" sz="8000" dirty="0" smtClean="0">
                <a:solidFill>
                  <a:srgbClr val="002060"/>
                </a:solidFill>
              </a:rPr>
              <a:t>hands-on</a:t>
            </a:r>
            <a:r>
              <a:rPr lang="en-US" sz="8000" dirty="0">
                <a:solidFill>
                  <a:srgbClr val="002060"/>
                </a:solidFill>
              </a:rPr>
              <a:t>, </a:t>
            </a:r>
            <a:r>
              <a:rPr lang="en-US" sz="8000" dirty="0" smtClean="0">
                <a:solidFill>
                  <a:srgbClr val="002060"/>
                </a:solidFill>
              </a:rPr>
              <a:t>interactive</a:t>
            </a:r>
            <a:r>
              <a:rPr lang="en-US" sz="8000" dirty="0">
                <a:solidFill>
                  <a:srgbClr val="002060"/>
                </a:solidFill>
              </a:rPr>
              <a:t>, and new </a:t>
            </a:r>
            <a:r>
              <a:rPr lang="en-US" sz="8000" dirty="0" smtClean="0">
                <a:solidFill>
                  <a:srgbClr val="002060"/>
                </a:solidFill>
              </a:rPr>
              <a:t/>
            </a:r>
            <a:br>
              <a:rPr lang="en-US" sz="8000" dirty="0" smtClean="0">
                <a:solidFill>
                  <a:srgbClr val="002060"/>
                </a:solidFill>
              </a:rPr>
            </a:br>
            <a:r>
              <a:rPr lang="en-US" sz="8000" dirty="0" smtClean="0">
                <a:solidFill>
                  <a:srgbClr val="002060"/>
                </a:solidFill>
              </a:rPr>
              <a:t>learning </a:t>
            </a:r>
            <a:r>
              <a:rPr lang="en-US" sz="8000" dirty="0">
                <a:solidFill>
                  <a:srgbClr val="002060"/>
                </a:solidFill>
              </a:rPr>
              <a:t>experience for </a:t>
            </a:r>
            <a:r>
              <a:rPr lang="en-US" sz="8000" dirty="0" smtClean="0">
                <a:solidFill>
                  <a:srgbClr val="002060"/>
                </a:solidFill>
              </a:rPr>
              <a:t>mathematics </a:t>
            </a:r>
            <a:r>
              <a:rPr lang="en-US" sz="8000" dirty="0">
                <a:solidFill>
                  <a:srgbClr val="002060"/>
                </a:solidFill>
              </a:rPr>
              <a:t>education. </a:t>
            </a:r>
            <a:br>
              <a:rPr lang="en-US" sz="8000" dirty="0">
                <a:solidFill>
                  <a:srgbClr val="002060"/>
                </a:solidFill>
              </a:rPr>
            </a:br>
            <a:endParaRPr lang="en-US" sz="8000" dirty="0">
              <a:solidFill>
                <a:srgbClr val="002060"/>
              </a:solidFill>
            </a:endParaRPr>
          </a:p>
          <a:p>
            <a:pPr marL="0" indent="0">
              <a:buNone/>
            </a:pPr>
            <a:r>
              <a:rPr lang="en-US" sz="8000" dirty="0">
                <a:solidFill>
                  <a:srgbClr val="002060"/>
                </a:solidFill>
              </a:rPr>
              <a:t>With a focus on “Engaging the </a:t>
            </a:r>
            <a:r>
              <a:rPr lang="en-US" sz="8000" dirty="0" smtClean="0">
                <a:solidFill>
                  <a:srgbClr val="002060"/>
                </a:solidFill>
              </a:rPr>
              <a:t/>
            </a:r>
            <a:br>
              <a:rPr lang="en-US" sz="8000" dirty="0" smtClean="0">
                <a:solidFill>
                  <a:srgbClr val="002060"/>
                </a:solidFill>
              </a:rPr>
            </a:br>
            <a:r>
              <a:rPr lang="en-US" sz="8000" dirty="0" smtClean="0">
                <a:solidFill>
                  <a:srgbClr val="002060"/>
                </a:solidFill>
              </a:rPr>
              <a:t>Struggling </a:t>
            </a:r>
            <a:r>
              <a:rPr lang="en-US" sz="8000" dirty="0">
                <a:solidFill>
                  <a:srgbClr val="002060"/>
                </a:solidFill>
              </a:rPr>
              <a:t>Learner,” </a:t>
            </a:r>
            <a:r>
              <a:rPr lang="en-US" sz="8000" dirty="0" smtClean="0">
                <a:solidFill>
                  <a:srgbClr val="002060"/>
                </a:solidFill>
              </a:rPr>
              <a:t>become </a:t>
            </a:r>
            <a:r>
              <a:rPr lang="en-US" sz="8000" dirty="0">
                <a:solidFill>
                  <a:srgbClr val="002060"/>
                </a:solidFill>
              </a:rPr>
              <a:t>part </a:t>
            </a:r>
            <a:r>
              <a:rPr lang="en-US" sz="8000" dirty="0" smtClean="0">
                <a:solidFill>
                  <a:srgbClr val="002060"/>
                </a:solidFill>
              </a:rPr>
              <a:t/>
            </a:r>
            <a:br>
              <a:rPr lang="en-US" sz="8000" dirty="0" smtClean="0">
                <a:solidFill>
                  <a:srgbClr val="002060"/>
                </a:solidFill>
              </a:rPr>
            </a:br>
            <a:r>
              <a:rPr lang="en-US" sz="8000" dirty="0" smtClean="0">
                <a:solidFill>
                  <a:srgbClr val="002060"/>
                </a:solidFill>
              </a:rPr>
              <a:t>of </a:t>
            </a:r>
            <a:r>
              <a:rPr lang="en-US" sz="8000" dirty="0">
                <a:solidFill>
                  <a:srgbClr val="002060"/>
                </a:solidFill>
              </a:rPr>
              <a:t>a team environment and navigate </a:t>
            </a:r>
            <a:r>
              <a:rPr lang="en-US" sz="8000" dirty="0" smtClean="0">
                <a:solidFill>
                  <a:srgbClr val="002060"/>
                </a:solidFill>
              </a:rPr>
              <a:t/>
            </a:r>
            <a:br>
              <a:rPr lang="en-US" sz="8000" dirty="0" smtClean="0">
                <a:solidFill>
                  <a:srgbClr val="002060"/>
                </a:solidFill>
              </a:rPr>
            </a:br>
            <a:r>
              <a:rPr lang="en-US" sz="8000" dirty="0" smtClean="0">
                <a:solidFill>
                  <a:srgbClr val="002060"/>
                </a:solidFill>
              </a:rPr>
              <a:t>your </a:t>
            </a:r>
            <a:r>
              <a:rPr lang="en-US" sz="8000" dirty="0">
                <a:solidFill>
                  <a:srgbClr val="002060"/>
                </a:solidFill>
              </a:rPr>
              <a:t>experience through three </a:t>
            </a:r>
            <a:r>
              <a:rPr lang="en-US" sz="8000" dirty="0" smtClean="0">
                <a:solidFill>
                  <a:srgbClr val="002060"/>
                </a:solidFill>
              </a:rPr>
              <a:t/>
            </a:r>
            <a:br>
              <a:rPr lang="en-US" sz="8000" dirty="0" smtClean="0">
                <a:solidFill>
                  <a:srgbClr val="002060"/>
                </a:solidFill>
              </a:rPr>
            </a:br>
            <a:r>
              <a:rPr lang="en-US" sz="8000" dirty="0" smtClean="0">
                <a:solidFill>
                  <a:srgbClr val="002060"/>
                </a:solidFill>
              </a:rPr>
              <a:t>different </a:t>
            </a:r>
            <a:r>
              <a:rPr lang="en-US" sz="8000" dirty="0">
                <a:solidFill>
                  <a:srgbClr val="002060"/>
                </a:solidFill>
              </a:rPr>
              <a:t>pathways:</a:t>
            </a:r>
          </a:p>
          <a:p>
            <a:r>
              <a:rPr lang="en-US" sz="8000" dirty="0">
                <a:solidFill>
                  <a:srgbClr val="002060"/>
                </a:solidFill>
              </a:rPr>
              <a:t>Response to Intervention (</a:t>
            </a:r>
            <a:r>
              <a:rPr lang="en-US" sz="8000" dirty="0" err="1">
                <a:solidFill>
                  <a:srgbClr val="002060"/>
                </a:solidFill>
              </a:rPr>
              <a:t>RtI</a:t>
            </a:r>
            <a:r>
              <a:rPr lang="en-US" sz="8000" dirty="0">
                <a:solidFill>
                  <a:srgbClr val="002060"/>
                </a:solidFill>
              </a:rPr>
              <a:t>)</a:t>
            </a:r>
          </a:p>
          <a:p>
            <a:r>
              <a:rPr lang="en-US" sz="8000" dirty="0">
                <a:solidFill>
                  <a:srgbClr val="002060"/>
                </a:solidFill>
              </a:rPr>
              <a:t>Supporting productive struggle</a:t>
            </a:r>
          </a:p>
          <a:p>
            <a:r>
              <a:rPr lang="en-US" sz="8000" dirty="0">
                <a:solidFill>
                  <a:srgbClr val="002060"/>
                </a:solidFill>
              </a:rPr>
              <a:t>Motivating the struggling learner</a:t>
            </a:r>
            <a:r>
              <a:rPr lang="en-US" sz="6200" dirty="0">
                <a:solidFill>
                  <a:srgbClr val="002060"/>
                </a:solidFill>
              </a:rPr>
              <a:t> </a:t>
            </a:r>
            <a:endParaRPr lang="en-US" sz="6200" dirty="0" smtClean="0">
              <a:solidFill>
                <a:srgbClr val="002060"/>
              </a:solidFill>
            </a:endParaRPr>
          </a:p>
          <a:p>
            <a:pPr marL="0" indent="0">
              <a:buNone/>
            </a:pPr>
            <a:endParaRPr lang="en-US" sz="8000" dirty="0">
              <a:solidFill>
                <a:srgbClr val="002060"/>
              </a:solidFill>
            </a:endParaRPr>
          </a:p>
          <a:p>
            <a:endParaRPr lang="en-US" sz="3600" dirty="0" smtClean="0">
              <a:solidFill>
                <a:srgbClr val="002060"/>
              </a:solidFill>
            </a:endParaRPr>
          </a:p>
        </p:txBody>
      </p:sp>
      <p:sp>
        <p:nvSpPr>
          <p:cNvPr id="24581" name="Text Box 5"/>
          <p:cNvSpPr txBox="1">
            <a:spLocks noChangeArrowheads="1"/>
          </p:cNvSpPr>
          <p:nvPr/>
        </p:nvSpPr>
        <p:spPr bwMode="auto">
          <a:xfrm>
            <a:off x="39465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dirty="0"/>
          </a:p>
        </p:txBody>
      </p:sp>
      <p:cxnSp>
        <p:nvCxnSpPr>
          <p:cNvPr id="4" name="Straight Connector 3"/>
          <p:cNvCxnSpPr/>
          <p:nvPr/>
        </p:nvCxnSpPr>
        <p:spPr>
          <a:xfrm>
            <a:off x="1052512" y="1335206"/>
            <a:ext cx="7862888" cy="0"/>
          </a:xfrm>
          <a:prstGeom prst="line">
            <a:avLst/>
          </a:prstGeom>
          <a:ln w="50800">
            <a:solidFill>
              <a:srgbClr val="002060"/>
            </a:solidFill>
          </a:ln>
        </p:spPr>
        <p:style>
          <a:lnRef idx="3">
            <a:schemeClr val="accent1"/>
          </a:lnRef>
          <a:fillRef idx="0">
            <a:schemeClr val="accent1"/>
          </a:fillRef>
          <a:effectRef idx="2">
            <a:schemeClr val="accent1"/>
          </a:effectRef>
          <a:fontRef idx="minor">
            <a:schemeClr val="tx1"/>
          </a:fontRef>
        </p:style>
      </p:cxnSp>
      <p:pic>
        <p:nvPicPr>
          <p:cNvPr id="6" name="Picture 5"/>
          <p:cNvPicPr>
            <a:picLocks noChangeAspect="1"/>
          </p:cNvPicPr>
          <p:nvPr/>
        </p:nvPicPr>
        <p:blipFill>
          <a:blip r:embed="rId3"/>
          <a:stretch>
            <a:fillRect/>
          </a:stretch>
        </p:blipFill>
        <p:spPr>
          <a:xfrm>
            <a:off x="5171958" y="3181866"/>
            <a:ext cx="3463972" cy="2304621"/>
          </a:xfrm>
          <a:prstGeom prst="rect">
            <a:avLst/>
          </a:prstGeom>
        </p:spPr>
      </p:pic>
    </p:spTree>
    <p:extLst>
      <p:ext uri="{BB962C8B-B14F-4D97-AF65-F5344CB8AC3E}">
        <p14:creationId xmlns:p14="http://schemas.microsoft.com/office/powerpoint/2010/main" val="25928006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10221</TotalTime>
  <Words>2727</Words>
  <Application>Microsoft Office PowerPoint</Application>
  <PresentationFormat>On-screen Show (4:3)</PresentationFormat>
  <Paragraphs>486</Paragraphs>
  <Slides>62</Slides>
  <Notes>52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62</vt:i4>
      </vt:variant>
    </vt:vector>
  </HeadingPairs>
  <TitlesOfParts>
    <vt:vector size="74" baseType="lpstr">
      <vt:lpstr>ＭＳ Ｐゴシック</vt:lpstr>
      <vt:lpstr>Arial</vt:lpstr>
      <vt:lpstr>Calibri</vt:lpstr>
      <vt:lpstr>Century Gothic</vt:lpstr>
      <vt:lpstr>ＭＳ 明朝</vt:lpstr>
      <vt:lpstr>Times</vt:lpstr>
      <vt:lpstr>Times New Roman</vt:lpstr>
      <vt:lpstr>Verdana</vt:lpstr>
      <vt:lpstr>Office Theme</vt:lpstr>
      <vt:lpstr>1_Office Theme</vt:lpstr>
      <vt:lpstr>1_Custom Design</vt:lpstr>
      <vt:lpstr>Custom Design</vt:lpstr>
      <vt:lpstr>PowerPoint Presentation</vt:lpstr>
      <vt:lpstr>PowerPoint Presentation</vt:lpstr>
      <vt:lpstr>National Council of Teachers of Mathematics www.nctm.org</vt:lpstr>
      <vt:lpstr>National Council of Teachers of Mathematics www.nctm.org</vt:lpstr>
      <vt:lpstr>National Council of Teachers of Mathematics www.nctm.org</vt:lpstr>
      <vt:lpstr>NCTM Conferences www.nctm.org</vt:lpstr>
      <vt:lpstr>NCTM Interactive Institutes www.nctm.org</vt:lpstr>
      <vt:lpstr>NCTM Regional Conferences www.nctm.org</vt:lpstr>
      <vt:lpstr>NCTM Innov8  November 16-18, 2016, St. Louis</vt:lpstr>
      <vt:lpstr>NCTM Conferences www.nctm.org</vt:lpstr>
      <vt:lpstr>PowerPoint Presentation</vt:lpstr>
      <vt:lpstr> </vt:lpstr>
      <vt:lpstr>PowerPoint Presentation</vt:lpstr>
      <vt:lpstr>PowerPoint Presentation</vt:lpstr>
      <vt:lpstr>PowerPoint Presentation</vt:lpstr>
      <vt:lpstr>Successful STEM Learning Requires</vt:lpstr>
      <vt:lpstr>PowerPoint Presentation</vt:lpstr>
      <vt:lpstr>PowerPoint Presentation</vt:lpstr>
      <vt:lpstr>PowerPoint Presentation</vt:lpstr>
      <vt:lpstr>PowerPoint Presentation</vt:lpstr>
      <vt:lpstr>PowerPoint Presentation</vt:lpstr>
      <vt:lpstr>Standards for Mathematical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Tasks Matter</vt:lpstr>
      <vt:lpstr>Why Tasks Matter</vt:lpstr>
      <vt:lpstr>PowerPoint Presentation</vt:lpstr>
      <vt:lpstr>Core Instructional Issue</vt:lpstr>
      <vt:lpstr>PowerPoint Presentation</vt:lpstr>
      <vt:lpstr>How did Mr. Donnelly use these different representations to support students’ learning? </vt:lpstr>
      <vt:lpstr>PowerPoint Presentation</vt:lpstr>
      <vt:lpstr>PowerPoint Presentation</vt:lpstr>
      <vt:lpstr>PowerPoint Presentation</vt:lpstr>
      <vt:lpstr>Five Practices for Orchestrating Productive Discussions</vt:lpstr>
      <vt:lpstr>Planning with the Student in Mind</vt:lpstr>
      <vt:lpstr>PowerPoint Presentation</vt:lpstr>
      <vt:lpstr>Pose Purposeful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http://www.nctm.org/PtA/</vt:lpstr>
      <vt:lpstr>Principles to Actions Resources</vt:lpstr>
      <vt:lpstr>http://www.nctm.org/PtAToolkit/</vt:lpstr>
      <vt:lpstr>Principles to Actions  Effective Teaching Practices Toolkit High School</vt:lpstr>
      <vt:lpstr>Collaborative Team Tools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to Actions PowerPoint template</dc:title>
  <dc:creator>Ken Krehbiel</dc:creator>
  <cp:keywords>Principles to Actions</cp:keywords>
  <cp:lastModifiedBy>Diane</cp:lastModifiedBy>
  <cp:revision>464</cp:revision>
  <dcterms:created xsi:type="dcterms:W3CDTF">2014-03-11T13:01:44Z</dcterms:created>
  <dcterms:modified xsi:type="dcterms:W3CDTF">2016-04-08T18:07:59Z</dcterms:modified>
</cp:coreProperties>
</file>